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1" r:id="rId1"/>
    <p:sldMasterId id="2147483712" r:id="rId2"/>
  </p:sldMasterIdLst>
  <p:notesMasterIdLst>
    <p:notesMasterId r:id="rId34"/>
  </p:notesMasterIdLst>
  <p:sldIdLst>
    <p:sldId id="256" r:id="rId3"/>
    <p:sldId id="294" r:id="rId4"/>
    <p:sldId id="366" r:id="rId5"/>
    <p:sldId id="367" r:id="rId6"/>
    <p:sldId id="368" r:id="rId7"/>
    <p:sldId id="369" r:id="rId8"/>
    <p:sldId id="370" r:id="rId9"/>
    <p:sldId id="371" r:id="rId10"/>
    <p:sldId id="295" r:id="rId11"/>
    <p:sldId id="343" r:id="rId12"/>
    <p:sldId id="320" r:id="rId13"/>
    <p:sldId id="344" r:id="rId14"/>
    <p:sldId id="345" r:id="rId15"/>
    <p:sldId id="321" r:id="rId16"/>
    <p:sldId id="299" r:id="rId17"/>
    <p:sldId id="306" r:id="rId18"/>
    <p:sldId id="323" r:id="rId19"/>
    <p:sldId id="346" r:id="rId20"/>
    <p:sldId id="347" r:id="rId21"/>
    <p:sldId id="314" r:id="rId22"/>
    <p:sldId id="325" r:id="rId23"/>
    <p:sldId id="332" r:id="rId24"/>
    <p:sldId id="336" r:id="rId25"/>
    <p:sldId id="338" r:id="rId26"/>
    <p:sldId id="372" r:id="rId27"/>
    <p:sldId id="373" r:id="rId28"/>
    <p:sldId id="340" r:id="rId29"/>
    <p:sldId id="349" r:id="rId30"/>
    <p:sldId id="374" r:id="rId31"/>
    <p:sldId id="351" r:id="rId32"/>
    <p:sldId id="37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005" autoAdjust="0"/>
    <p:restoredTop sz="78523" autoAdjust="0"/>
  </p:normalViewPr>
  <p:slideViewPr>
    <p:cSldViewPr snapToGrid="0">
      <p:cViewPr varScale="1">
        <p:scale>
          <a:sx n="67" d="100"/>
          <a:sy n="67" d="100"/>
        </p:scale>
        <p:origin x="6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0EC69923-D795-49CA-8E05-5C373AC8174C}" type="datetimeFigureOut">
              <a:rPr lang="en-IL" smtClean="0"/>
              <a:t>01/02/2019</a:t>
            </a:fld>
            <a:endParaRPr lang="en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0B16C6BF-A54F-404C-83A7-A6706D9CC5B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73751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9EFF8-6D17-4FDF-9D13-D9A336FACD33}" type="datetimeFigureOut">
              <a:rPr lang="en-IL" smtClean="0"/>
              <a:t>01/02/2019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E6994-5D32-4F99-A675-F18AC8D6597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05454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9EFF8-6D17-4FDF-9D13-D9A336FACD33}" type="datetimeFigureOut">
              <a:rPr lang="en-IL" smtClean="0"/>
              <a:t>01/02/2019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E6994-5D32-4F99-A675-F18AC8D6597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09812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9EFF8-6D17-4FDF-9D13-D9A336FACD33}" type="datetimeFigureOut">
              <a:rPr lang="en-IL" smtClean="0"/>
              <a:t>01/02/2019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E6994-5D32-4F99-A675-F18AC8D6597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77715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56824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9EFF8-6D17-4FDF-9D13-D9A336FACD33}" type="datetimeFigureOut">
              <a:rPr lang="en-IL" smtClean="0"/>
              <a:t>01/02/2019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E6994-5D32-4F99-A675-F18AC8D6597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437852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9EFF8-6D17-4FDF-9D13-D9A336FACD33}" type="datetimeFigureOut">
              <a:rPr lang="en-IL" smtClean="0"/>
              <a:t>01/02/2019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E6994-5D32-4F99-A675-F18AC8D6597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734871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9EFF8-6D17-4FDF-9D13-D9A336FACD33}" type="datetimeFigureOut">
              <a:rPr lang="en-IL" smtClean="0"/>
              <a:t>01/02/2019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E6994-5D32-4F99-A675-F18AC8D6597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919929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9EFF8-6D17-4FDF-9D13-D9A336FACD33}" type="datetimeFigureOut">
              <a:rPr lang="en-IL" smtClean="0"/>
              <a:t>01/02/2019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E6994-5D32-4F99-A675-F18AC8D6597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242605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9EFF8-6D17-4FDF-9D13-D9A336FACD33}" type="datetimeFigureOut">
              <a:rPr lang="en-IL" smtClean="0"/>
              <a:t>01/02/2019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E6994-5D32-4F99-A675-F18AC8D65970}" type="slidenum">
              <a:rPr lang="en-IL" smtClean="0"/>
              <a:t>‹#›</a:t>
            </a:fld>
            <a:endParaRPr lang="en-IL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1700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9EFF8-6D17-4FDF-9D13-D9A336FACD33}" type="datetimeFigureOut">
              <a:rPr lang="en-IL" smtClean="0"/>
              <a:t>01/02/2019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E6994-5D32-4F99-A675-F18AC8D65970}" type="slidenum">
              <a:rPr lang="en-IL" smtClean="0"/>
              <a:t>‹#›</a:t>
            </a:fld>
            <a:endParaRPr lang="en-I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247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9EFF8-6D17-4FDF-9D13-D9A336FACD33}" type="datetimeFigureOut">
              <a:rPr lang="en-IL" smtClean="0"/>
              <a:t>01/02/2019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E6994-5D32-4F99-A675-F18AC8D6597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99484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9EFF8-6D17-4FDF-9D13-D9A336FACD33}" type="datetimeFigureOut">
              <a:rPr lang="en-IL" smtClean="0"/>
              <a:t>01/02/2019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E6994-5D32-4F99-A675-F18AC8D6597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759285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9EFF8-6D17-4FDF-9D13-D9A336FACD33}" type="datetimeFigureOut">
              <a:rPr lang="en-IL" smtClean="0"/>
              <a:t>01/02/2019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E6994-5D32-4F99-A675-F18AC8D6597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360803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9EFF8-6D17-4FDF-9D13-D9A336FACD33}" type="datetimeFigureOut">
              <a:rPr lang="en-IL" smtClean="0"/>
              <a:t>01/02/2019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E6994-5D32-4F99-A675-F18AC8D6597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834435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9EFF8-6D17-4FDF-9D13-D9A336FACD33}" type="datetimeFigureOut">
              <a:rPr lang="en-IL" smtClean="0"/>
              <a:t>01/02/2019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E6994-5D32-4F99-A675-F18AC8D6597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077747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9EFF8-6D17-4FDF-9D13-D9A336FACD33}" type="datetimeFigureOut">
              <a:rPr lang="en-IL" smtClean="0"/>
              <a:t>01/02/2019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E6994-5D32-4F99-A675-F18AC8D6597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61665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9EFF8-6D17-4FDF-9D13-D9A336FACD33}" type="datetimeFigureOut">
              <a:rPr lang="en-IL" smtClean="0"/>
              <a:t>01/02/2019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E6994-5D32-4F99-A675-F18AC8D6597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8382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9EFF8-6D17-4FDF-9D13-D9A336FACD33}" type="datetimeFigureOut">
              <a:rPr lang="en-IL" smtClean="0"/>
              <a:t>01/02/2019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E6994-5D32-4F99-A675-F18AC8D6597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4309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9EFF8-6D17-4FDF-9D13-D9A336FACD33}" type="datetimeFigureOut">
              <a:rPr lang="en-IL" smtClean="0"/>
              <a:t>01/02/2019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E6994-5D32-4F99-A675-F18AC8D65970}" type="slidenum">
              <a:rPr lang="en-IL" smtClean="0"/>
              <a:t>‹#›</a:t>
            </a:fld>
            <a:endParaRPr lang="en-IL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04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9EFF8-6D17-4FDF-9D13-D9A336FACD33}" type="datetimeFigureOut">
              <a:rPr lang="en-IL" smtClean="0"/>
              <a:t>01/02/2019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E6994-5D32-4F99-A675-F18AC8D65970}" type="slidenum">
              <a:rPr lang="en-IL" smtClean="0"/>
              <a:t>‹#›</a:t>
            </a:fld>
            <a:endParaRPr lang="en-I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52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9EFF8-6D17-4FDF-9D13-D9A336FACD33}" type="datetimeFigureOut">
              <a:rPr lang="en-IL" smtClean="0"/>
              <a:t>01/02/2019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E6994-5D32-4F99-A675-F18AC8D6597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55554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9EFF8-6D17-4FDF-9D13-D9A336FACD33}" type="datetimeFigureOut">
              <a:rPr lang="en-IL" smtClean="0"/>
              <a:t>01/02/2019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E6994-5D32-4F99-A675-F18AC8D6597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46939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9EFF8-6D17-4FDF-9D13-D9A336FACD33}" type="datetimeFigureOut">
              <a:rPr lang="en-IL" smtClean="0"/>
              <a:t>01/02/2019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E6994-5D32-4F99-A675-F18AC8D6597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55189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BA9EFF8-6D17-4FDF-9D13-D9A336FACD33}" type="datetimeFigureOut">
              <a:rPr lang="en-IL" smtClean="0"/>
              <a:t>01/02/2019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E6994-5D32-4F99-A675-F18AC8D6597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29232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BA9EFF8-6D17-4FDF-9D13-D9A336FACD33}" type="datetimeFigureOut">
              <a:rPr lang="en-IL" smtClean="0"/>
              <a:t>01/02/2019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E6994-5D32-4F99-A675-F18AC8D6597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00024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6179207-2EE7-4F04-AA4C-93E41AA2C1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Evaluating supervised learning models</a:t>
            </a:r>
            <a:endParaRPr lang="en-IL" sz="4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950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test set – an example</a:t>
            </a:r>
            <a:endParaRPr lang="en-IL" dirty="0"/>
          </a:p>
        </p:txBody>
      </p:sp>
      <p:sp>
        <p:nvSpPr>
          <p:cNvPr id="4" name="Line 10">
            <a:extLst>
              <a:ext uri="{FF2B5EF4-FFF2-40B4-BE49-F238E27FC236}">
                <a16:creationId xmlns:a16="http://schemas.microsoft.com/office/drawing/2014/main" id="{4115585C-2BA0-4754-AE5E-74373B80C493}"/>
              </a:ext>
            </a:extLst>
          </p:cNvPr>
          <p:cNvSpPr>
            <a:spLocks noChangeShapeType="1"/>
          </p:cNvSpPr>
          <p:nvPr/>
        </p:nvSpPr>
        <p:spPr bwMode="auto">
          <a:xfrm>
            <a:off x="2117371" y="2639169"/>
            <a:ext cx="0" cy="26289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he-IL" sz="1050"/>
          </a:p>
        </p:txBody>
      </p:sp>
      <p:sp>
        <p:nvSpPr>
          <p:cNvPr id="5" name="Line 11">
            <a:extLst>
              <a:ext uri="{FF2B5EF4-FFF2-40B4-BE49-F238E27FC236}">
                <a16:creationId xmlns:a16="http://schemas.microsoft.com/office/drawing/2014/main" id="{A06444BF-E5B7-4BD0-AFF3-09359AFE462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03071" y="5153769"/>
            <a:ext cx="27432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he-IL" sz="1050"/>
          </a:p>
        </p:txBody>
      </p:sp>
      <p:sp>
        <p:nvSpPr>
          <p:cNvPr id="6" name="Oval 15">
            <a:extLst>
              <a:ext uri="{FF2B5EF4-FFF2-40B4-BE49-F238E27FC236}">
                <a16:creationId xmlns:a16="http://schemas.microsoft.com/office/drawing/2014/main" id="{7CBEAD91-71A6-4B55-A64C-AFC6775FB2E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62703" y="4756100"/>
            <a:ext cx="67866" cy="5357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he-IL" sz="1050"/>
          </a:p>
        </p:txBody>
      </p:sp>
      <p:sp>
        <p:nvSpPr>
          <p:cNvPr id="7" name="Oval 18">
            <a:extLst>
              <a:ext uri="{FF2B5EF4-FFF2-40B4-BE49-F238E27FC236}">
                <a16:creationId xmlns:a16="http://schemas.microsoft.com/office/drawing/2014/main" id="{58A73AF2-06BA-4973-8626-70B1418482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29439" y="3092797"/>
            <a:ext cx="67866" cy="53579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he-IL" sz="1050"/>
          </a:p>
        </p:txBody>
      </p:sp>
      <p:sp>
        <p:nvSpPr>
          <p:cNvPr id="8" name="Oval 19">
            <a:extLst>
              <a:ext uri="{FF2B5EF4-FFF2-40B4-BE49-F238E27FC236}">
                <a16:creationId xmlns:a16="http://schemas.microsoft.com/office/drawing/2014/main" id="{AFF3C4F6-6FD7-44A1-A5AD-B9F57759D1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77053" y="3708350"/>
            <a:ext cx="67866" cy="5357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he-IL" sz="1050"/>
          </a:p>
        </p:txBody>
      </p:sp>
      <p:sp>
        <p:nvSpPr>
          <p:cNvPr id="9" name="Oval 20">
            <a:extLst>
              <a:ext uri="{FF2B5EF4-FFF2-40B4-BE49-F238E27FC236}">
                <a16:creationId xmlns:a16="http://schemas.microsoft.com/office/drawing/2014/main" id="{ECDD9A94-BCAB-4A5A-A792-F15EE9975C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31733" y="2979688"/>
            <a:ext cx="67866" cy="571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he-IL" sz="1050"/>
          </a:p>
        </p:txBody>
      </p:sp>
      <p:sp>
        <p:nvSpPr>
          <p:cNvPr id="10" name="Oval 21">
            <a:extLst>
              <a:ext uri="{FF2B5EF4-FFF2-40B4-BE49-F238E27FC236}">
                <a16:creationId xmlns:a16="http://schemas.microsoft.com/office/drawing/2014/main" id="{919A59CB-D741-4C22-A270-0A7AB9F7C8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88921" y="3782168"/>
            <a:ext cx="60722" cy="53579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he-IL" sz="1050"/>
          </a:p>
        </p:txBody>
      </p:sp>
      <p:sp>
        <p:nvSpPr>
          <p:cNvPr id="11" name="Oval 22">
            <a:extLst>
              <a:ext uri="{FF2B5EF4-FFF2-40B4-BE49-F238E27FC236}">
                <a16:creationId xmlns:a16="http://schemas.microsoft.com/office/drawing/2014/main" id="{FE98ADF5-B09A-47DC-9029-E35A6D0850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60270" y="3324970"/>
            <a:ext cx="67866" cy="6608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he-IL" sz="1050"/>
          </a:p>
        </p:txBody>
      </p:sp>
      <p:sp>
        <p:nvSpPr>
          <p:cNvPr id="12" name="Oval 23">
            <a:extLst>
              <a:ext uri="{FF2B5EF4-FFF2-40B4-BE49-F238E27FC236}">
                <a16:creationId xmlns:a16="http://schemas.microsoft.com/office/drawing/2014/main" id="{659A25C0-0314-4BE7-9657-0A18B1D7E0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03309" y="4067919"/>
            <a:ext cx="67866" cy="57151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he-IL" sz="1050"/>
          </a:p>
        </p:txBody>
      </p:sp>
      <p:sp>
        <p:nvSpPr>
          <p:cNvPr id="13" name="Oval 25">
            <a:extLst>
              <a:ext uri="{FF2B5EF4-FFF2-40B4-BE49-F238E27FC236}">
                <a16:creationId xmlns:a16="http://schemas.microsoft.com/office/drawing/2014/main" id="{9CAA83A8-472C-4C58-81C6-0D241D42F1B6}"/>
              </a:ext>
            </a:extLst>
          </p:cNvPr>
          <p:cNvSpPr>
            <a:spLocks noChangeAspect="1" noChangeArrowheads="1"/>
          </p:cNvSpPr>
          <p:nvPr/>
        </p:nvSpPr>
        <p:spPr bwMode="auto">
          <a:xfrm rot="-1118274">
            <a:off x="3092432" y="4310675"/>
            <a:ext cx="60724" cy="5357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he-IL" sz="1050"/>
          </a:p>
        </p:txBody>
      </p:sp>
      <p:sp>
        <p:nvSpPr>
          <p:cNvPr id="14" name="Oval 26">
            <a:extLst>
              <a:ext uri="{FF2B5EF4-FFF2-40B4-BE49-F238E27FC236}">
                <a16:creationId xmlns:a16="http://schemas.microsoft.com/office/drawing/2014/main" id="{A43CB242-5756-40DA-90AB-9D3A333CB5EE}"/>
              </a:ext>
            </a:extLst>
          </p:cNvPr>
          <p:cNvSpPr>
            <a:spLocks noChangeAspect="1" noChangeArrowheads="1"/>
          </p:cNvSpPr>
          <p:nvPr/>
        </p:nvSpPr>
        <p:spPr bwMode="auto">
          <a:xfrm rot="-1118274">
            <a:off x="4679643" y="3399427"/>
            <a:ext cx="67866" cy="57151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he-IL" sz="1050"/>
          </a:p>
        </p:txBody>
      </p:sp>
      <p:sp>
        <p:nvSpPr>
          <p:cNvPr id="15" name="Oval 29">
            <a:extLst>
              <a:ext uri="{FF2B5EF4-FFF2-40B4-BE49-F238E27FC236}">
                <a16:creationId xmlns:a16="http://schemas.microsoft.com/office/drawing/2014/main" id="{2E1B4224-9331-4CD5-BC7B-0CB752D76AFF}"/>
              </a:ext>
            </a:extLst>
          </p:cNvPr>
          <p:cNvSpPr>
            <a:spLocks noChangeAspect="1" noChangeArrowheads="1"/>
          </p:cNvSpPr>
          <p:nvPr/>
        </p:nvSpPr>
        <p:spPr bwMode="auto">
          <a:xfrm rot="-1118274">
            <a:off x="4148624" y="4386456"/>
            <a:ext cx="67866" cy="57151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he-IL" sz="1050"/>
          </a:p>
        </p:txBody>
      </p:sp>
      <p:sp>
        <p:nvSpPr>
          <p:cNvPr id="16" name="Oval 30">
            <a:extLst>
              <a:ext uri="{FF2B5EF4-FFF2-40B4-BE49-F238E27FC236}">
                <a16:creationId xmlns:a16="http://schemas.microsoft.com/office/drawing/2014/main" id="{3F8E069B-39DF-40B8-AAB2-4821055B82C3}"/>
              </a:ext>
            </a:extLst>
          </p:cNvPr>
          <p:cNvSpPr>
            <a:spLocks noChangeAspect="1" noChangeArrowheads="1"/>
          </p:cNvSpPr>
          <p:nvPr/>
        </p:nvSpPr>
        <p:spPr bwMode="auto">
          <a:xfrm rot="-1118274">
            <a:off x="2519871" y="2977955"/>
            <a:ext cx="67866" cy="571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he-IL" sz="1050"/>
          </a:p>
        </p:txBody>
      </p:sp>
      <p:sp>
        <p:nvSpPr>
          <p:cNvPr id="17" name="Oval 32">
            <a:extLst>
              <a:ext uri="{FF2B5EF4-FFF2-40B4-BE49-F238E27FC236}">
                <a16:creationId xmlns:a16="http://schemas.microsoft.com/office/drawing/2014/main" id="{5982F052-2548-4F58-AD7C-D075576421FD}"/>
              </a:ext>
            </a:extLst>
          </p:cNvPr>
          <p:cNvSpPr>
            <a:spLocks noChangeAspect="1" noChangeArrowheads="1"/>
          </p:cNvSpPr>
          <p:nvPr/>
        </p:nvSpPr>
        <p:spPr bwMode="auto">
          <a:xfrm rot="-1118274">
            <a:off x="3710474" y="3666127"/>
            <a:ext cx="67866" cy="57151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he-IL" sz="1050"/>
          </a:p>
        </p:txBody>
      </p:sp>
      <p:sp>
        <p:nvSpPr>
          <p:cNvPr id="18" name="Oval 34">
            <a:extLst>
              <a:ext uri="{FF2B5EF4-FFF2-40B4-BE49-F238E27FC236}">
                <a16:creationId xmlns:a16="http://schemas.microsoft.com/office/drawing/2014/main" id="{3F95C59C-959D-4D33-9580-85E93845FDA2}"/>
              </a:ext>
            </a:extLst>
          </p:cNvPr>
          <p:cNvSpPr>
            <a:spLocks noChangeAspect="1" noChangeArrowheads="1"/>
          </p:cNvSpPr>
          <p:nvPr/>
        </p:nvSpPr>
        <p:spPr bwMode="auto">
          <a:xfrm rot="-1118274">
            <a:off x="4577062" y="4349583"/>
            <a:ext cx="67866" cy="5357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he-IL" sz="1050"/>
          </a:p>
        </p:txBody>
      </p:sp>
      <p:sp>
        <p:nvSpPr>
          <p:cNvPr id="19" name="Oval 35">
            <a:extLst>
              <a:ext uri="{FF2B5EF4-FFF2-40B4-BE49-F238E27FC236}">
                <a16:creationId xmlns:a16="http://schemas.microsoft.com/office/drawing/2014/main" id="{71C6D264-D361-40D6-9A0C-B235ECB15396}"/>
              </a:ext>
            </a:extLst>
          </p:cNvPr>
          <p:cNvSpPr>
            <a:spLocks noChangeAspect="1" noChangeArrowheads="1"/>
          </p:cNvSpPr>
          <p:nvPr/>
        </p:nvSpPr>
        <p:spPr bwMode="auto">
          <a:xfrm rot="-1118274">
            <a:off x="2512537" y="3707839"/>
            <a:ext cx="67866" cy="53579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he-IL" sz="1050"/>
          </a:p>
        </p:txBody>
      </p:sp>
      <p:sp>
        <p:nvSpPr>
          <p:cNvPr id="20" name="Oval 38">
            <a:extLst>
              <a:ext uri="{FF2B5EF4-FFF2-40B4-BE49-F238E27FC236}">
                <a16:creationId xmlns:a16="http://schemas.microsoft.com/office/drawing/2014/main" id="{7F100B2B-A465-4DE8-917E-03A37E100495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3054405" y="3272227"/>
            <a:ext cx="53579" cy="607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he-IL" sz="1050"/>
          </a:p>
        </p:txBody>
      </p:sp>
      <p:sp>
        <p:nvSpPr>
          <p:cNvPr id="21" name="Oval 39">
            <a:extLst>
              <a:ext uri="{FF2B5EF4-FFF2-40B4-BE49-F238E27FC236}">
                <a16:creationId xmlns:a16="http://schemas.microsoft.com/office/drawing/2014/main" id="{AA6BEE9A-94FA-48D8-970A-1850347750A9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3253344" y="4911230"/>
            <a:ext cx="62506" cy="67866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he-IL" sz="1050"/>
          </a:p>
        </p:txBody>
      </p:sp>
      <p:sp>
        <p:nvSpPr>
          <p:cNvPr id="22" name="Oval 42">
            <a:extLst>
              <a:ext uri="{FF2B5EF4-FFF2-40B4-BE49-F238E27FC236}">
                <a16:creationId xmlns:a16="http://schemas.microsoft.com/office/drawing/2014/main" id="{BA9F15A6-4272-4571-8B28-65DF1B4EEB09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2488871" y="4051914"/>
            <a:ext cx="53579" cy="67866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he-IL" sz="1050"/>
          </a:p>
        </p:txBody>
      </p:sp>
      <p:sp>
        <p:nvSpPr>
          <p:cNvPr id="23" name="Oval 43">
            <a:extLst>
              <a:ext uri="{FF2B5EF4-FFF2-40B4-BE49-F238E27FC236}">
                <a16:creationId xmlns:a16="http://schemas.microsoft.com/office/drawing/2014/main" id="{5A9E1F74-93F9-439A-8BEF-2163D6D23C9E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3411592" y="2774545"/>
            <a:ext cx="53579" cy="607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he-IL" sz="1050"/>
          </a:p>
        </p:txBody>
      </p:sp>
      <p:sp>
        <p:nvSpPr>
          <p:cNvPr id="24" name="Oval 44">
            <a:extLst>
              <a:ext uri="{FF2B5EF4-FFF2-40B4-BE49-F238E27FC236}">
                <a16:creationId xmlns:a16="http://schemas.microsoft.com/office/drawing/2014/main" id="{5DA3CB03-2FF5-403F-AF7D-A2FED5F46F9E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4128972" y="4087907"/>
            <a:ext cx="66076" cy="67866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he-IL" sz="1050"/>
          </a:p>
        </p:txBody>
      </p:sp>
      <p:sp>
        <p:nvSpPr>
          <p:cNvPr id="25" name="Oval 45">
            <a:extLst>
              <a:ext uri="{FF2B5EF4-FFF2-40B4-BE49-F238E27FC236}">
                <a16:creationId xmlns:a16="http://schemas.microsoft.com/office/drawing/2014/main" id="{78BAC02E-0B20-4BE6-9FD5-D2A0F90AE146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3431853" y="4038992"/>
            <a:ext cx="53572" cy="6072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he-IL" sz="1050"/>
          </a:p>
        </p:txBody>
      </p:sp>
      <p:sp>
        <p:nvSpPr>
          <p:cNvPr id="26" name="Oval 46">
            <a:extLst>
              <a:ext uri="{FF2B5EF4-FFF2-40B4-BE49-F238E27FC236}">
                <a16:creationId xmlns:a16="http://schemas.microsoft.com/office/drawing/2014/main" id="{7CFEC1C0-9A70-4701-A4B2-94FA67B9D5AC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4368875" y="3503211"/>
            <a:ext cx="53572" cy="6072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he-IL" sz="1050"/>
          </a:p>
        </p:txBody>
      </p:sp>
      <p:sp>
        <p:nvSpPr>
          <p:cNvPr id="27" name="Oval 47">
            <a:extLst>
              <a:ext uri="{FF2B5EF4-FFF2-40B4-BE49-F238E27FC236}">
                <a16:creationId xmlns:a16="http://schemas.microsoft.com/office/drawing/2014/main" id="{29430FDB-75C0-4A28-8684-60EF9F0FEAE0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2468631" y="2737464"/>
            <a:ext cx="53579" cy="67866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he-IL" sz="1050"/>
          </a:p>
        </p:txBody>
      </p:sp>
      <p:sp>
        <p:nvSpPr>
          <p:cNvPr id="28" name="Oval 48">
            <a:extLst>
              <a:ext uri="{FF2B5EF4-FFF2-40B4-BE49-F238E27FC236}">
                <a16:creationId xmlns:a16="http://schemas.microsoft.com/office/drawing/2014/main" id="{18E01BD5-159B-4BEB-A1D4-9408FBD9E6B8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4099794" y="3434154"/>
            <a:ext cx="53572" cy="6072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he-IL" sz="1050"/>
          </a:p>
        </p:txBody>
      </p:sp>
      <p:sp>
        <p:nvSpPr>
          <p:cNvPr id="29" name="Oval 50">
            <a:extLst>
              <a:ext uri="{FF2B5EF4-FFF2-40B4-BE49-F238E27FC236}">
                <a16:creationId xmlns:a16="http://schemas.microsoft.com/office/drawing/2014/main" id="{BE8B3340-CB48-4861-9F6A-76E6019E7FEA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3989658" y="4520259"/>
            <a:ext cx="66076" cy="6072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he-IL" sz="1050"/>
          </a:p>
        </p:txBody>
      </p:sp>
      <p:sp>
        <p:nvSpPr>
          <p:cNvPr id="30" name="Oval 51">
            <a:extLst>
              <a:ext uri="{FF2B5EF4-FFF2-40B4-BE49-F238E27FC236}">
                <a16:creationId xmlns:a16="http://schemas.microsoft.com/office/drawing/2014/main" id="{63048477-A489-41D9-8BF0-6C72E9982BE3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2777659" y="3634305"/>
            <a:ext cx="66080" cy="67866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he-IL" sz="1050"/>
          </a:p>
        </p:txBody>
      </p:sp>
      <p:sp>
        <p:nvSpPr>
          <p:cNvPr id="31" name="Oval 52">
            <a:extLst>
              <a:ext uri="{FF2B5EF4-FFF2-40B4-BE49-F238E27FC236}">
                <a16:creationId xmlns:a16="http://schemas.microsoft.com/office/drawing/2014/main" id="{7295020F-3E59-42DF-9A4A-01D6CF3BDDBA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3645525" y="4923277"/>
            <a:ext cx="53572" cy="6072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he-IL" sz="1050"/>
          </a:p>
        </p:txBody>
      </p:sp>
      <p:sp>
        <p:nvSpPr>
          <p:cNvPr id="32" name="Oval 53">
            <a:extLst>
              <a:ext uri="{FF2B5EF4-FFF2-40B4-BE49-F238E27FC236}">
                <a16:creationId xmlns:a16="http://schemas.microsoft.com/office/drawing/2014/main" id="{F575B469-9EAF-4E6B-958F-58911B3084BA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3416925" y="4637527"/>
            <a:ext cx="53572" cy="6072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he-IL" sz="1050"/>
          </a:p>
        </p:txBody>
      </p:sp>
      <p:sp>
        <p:nvSpPr>
          <p:cNvPr id="33" name="Oval 55">
            <a:extLst>
              <a:ext uri="{FF2B5EF4-FFF2-40B4-BE49-F238E27FC236}">
                <a16:creationId xmlns:a16="http://schemas.microsoft.com/office/drawing/2014/main" id="{5666F1AB-496C-4F3A-9861-F64136F4DF21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2268052" y="3786491"/>
            <a:ext cx="66080" cy="607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he-IL" sz="1050"/>
          </a:p>
        </p:txBody>
      </p:sp>
      <p:sp>
        <p:nvSpPr>
          <p:cNvPr id="34" name="Oval 56">
            <a:extLst>
              <a:ext uri="{FF2B5EF4-FFF2-40B4-BE49-F238E27FC236}">
                <a16:creationId xmlns:a16="http://schemas.microsoft.com/office/drawing/2014/main" id="{1BF8FBB3-FAFA-46C0-BD18-B0E1E868163F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2941379" y="3065295"/>
            <a:ext cx="57150" cy="607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he-IL" sz="1050"/>
          </a:p>
        </p:txBody>
      </p:sp>
      <p:sp>
        <p:nvSpPr>
          <p:cNvPr id="35" name="Oval 58">
            <a:extLst>
              <a:ext uri="{FF2B5EF4-FFF2-40B4-BE49-F238E27FC236}">
                <a16:creationId xmlns:a16="http://schemas.microsoft.com/office/drawing/2014/main" id="{04844F25-03ED-4314-AA57-8C28707AE385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3422432" y="4254935"/>
            <a:ext cx="57151" cy="67866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he-IL" sz="1050"/>
          </a:p>
        </p:txBody>
      </p:sp>
      <p:sp>
        <p:nvSpPr>
          <p:cNvPr id="36" name="Oval 62">
            <a:extLst>
              <a:ext uri="{FF2B5EF4-FFF2-40B4-BE49-F238E27FC236}">
                <a16:creationId xmlns:a16="http://schemas.microsoft.com/office/drawing/2014/main" id="{B540E141-A86B-4290-9805-8A9CF6DDD94D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3107963" y="4769573"/>
            <a:ext cx="62506" cy="67866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he-IL" sz="1050"/>
          </a:p>
        </p:txBody>
      </p:sp>
      <p:sp>
        <p:nvSpPr>
          <p:cNvPr id="37" name="Oval 63">
            <a:extLst>
              <a:ext uri="{FF2B5EF4-FFF2-40B4-BE49-F238E27FC236}">
                <a16:creationId xmlns:a16="http://schemas.microsoft.com/office/drawing/2014/main" id="{317BCA89-8FD6-45F3-8D23-81606E505D12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4133235" y="4549020"/>
            <a:ext cx="57151" cy="67866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he-IL" sz="1050"/>
          </a:p>
        </p:txBody>
      </p:sp>
      <p:sp>
        <p:nvSpPr>
          <p:cNvPr id="38" name="Oval 32">
            <a:extLst>
              <a:ext uri="{FF2B5EF4-FFF2-40B4-BE49-F238E27FC236}">
                <a16:creationId xmlns:a16="http://schemas.microsoft.com/office/drawing/2014/main" id="{FCCC9ED8-ADA9-479F-AA23-9882C51215E6}"/>
              </a:ext>
            </a:extLst>
          </p:cNvPr>
          <p:cNvSpPr>
            <a:spLocks noChangeAspect="1" noChangeArrowheads="1"/>
          </p:cNvSpPr>
          <p:nvPr/>
        </p:nvSpPr>
        <p:spPr bwMode="auto">
          <a:xfrm rot="-1118274">
            <a:off x="2717962" y="3325054"/>
            <a:ext cx="67866" cy="57151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he-IL" sz="1050"/>
          </a:p>
        </p:txBody>
      </p:sp>
      <p:sp>
        <p:nvSpPr>
          <p:cNvPr id="39" name="Oval 41">
            <a:extLst>
              <a:ext uri="{FF2B5EF4-FFF2-40B4-BE49-F238E27FC236}">
                <a16:creationId xmlns:a16="http://schemas.microsoft.com/office/drawing/2014/main" id="{E0B081EE-92F9-4657-85DA-73959080E0B6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3178327" y="4572457"/>
            <a:ext cx="53579" cy="607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he-IL" sz="1050"/>
          </a:p>
        </p:txBody>
      </p:sp>
      <p:sp>
        <p:nvSpPr>
          <p:cNvPr id="40" name="Line 50">
            <a:extLst>
              <a:ext uri="{FF2B5EF4-FFF2-40B4-BE49-F238E27FC236}">
                <a16:creationId xmlns:a16="http://schemas.microsoft.com/office/drawing/2014/main" id="{AD911A29-9776-4831-A5F8-57C006C8C2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87451" y="2639169"/>
            <a:ext cx="919552" cy="248057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he-IL" sz="1050"/>
          </a:p>
        </p:txBody>
      </p:sp>
      <p:graphicFrame>
        <p:nvGraphicFramePr>
          <p:cNvPr id="41" name="Table 45">
            <a:extLst>
              <a:ext uri="{FF2B5EF4-FFF2-40B4-BE49-F238E27FC236}">
                <a16:creationId xmlns:a16="http://schemas.microsoft.com/office/drawing/2014/main" id="{1E60E974-E30F-4BB0-BDDC-8BCB2B71AC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712425"/>
              </p:ext>
            </p:extLst>
          </p:nvPr>
        </p:nvGraphicFramePr>
        <p:xfrm>
          <a:off x="5861867" y="4109680"/>
          <a:ext cx="1540920" cy="904560"/>
        </p:xfrm>
        <a:graphic>
          <a:graphicData uri="http://schemas.openxmlformats.org/drawingml/2006/table">
            <a:tbl>
              <a:tblPr rtl="1" firstRow="1" bandRow="1">
                <a:tableStyleId>{D7AC3CCA-C797-4891-BE02-D94E43425B78}</a:tableStyleId>
              </a:tblPr>
              <a:tblGrid>
                <a:gridCol w="513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3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1520">
                <a:tc>
                  <a:txBody>
                    <a:bodyPr/>
                    <a:lstStyle/>
                    <a:p>
                      <a:pPr algn="ctr" rtl="1"/>
                      <a:r>
                        <a:rPr lang="en-US" sz="1000" dirty="0">
                          <a:latin typeface="Open Sans" panose="020B0604020202020204" charset="0"/>
                          <a:ea typeface="Open Sans" panose="020B0604020202020204" charset="0"/>
                          <a:cs typeface="+mn-cs"/>
                        </a:rPr>
                        <a:t>Red</a:t>
                      </a:r>
                      <a:endParaRPr lang="he-IL" sz="1000" dirty="0">
                        <a:latin typeface="Open Sans" panose="020B0604020202020204" charset="0"/>
                        <a:ea typeface="Open Sans" panose="020B0604020202020204" charset="0"/>
                        <a:cs typeface="+mn-cs"/>
                      </a:endParaRPr>
                    </a:p>
                  </a:txBody>
                  <a:tcPr marL="68580" marR="68580" marT="34290" marB="3429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dirty="0">
                          <a:latin typeface="Open Sans" panose="020B0604020202020204" charset="0"/>
                          <a:ea typeface="Open Sans" panose="020B0604020202020204" charset="0"/>
                          <a:cs typeface="+mn-cs"/>
                        </a:rPr>
                        <a:t>Blue</a:t>
                      </a:r>
                      <a:endParaRPr lang="he-IL" sz="1000" dirty="0">
                        <a:latin typeface="Open Sans" panose="020B0604020202020204" charset="0"/>
                        <a:ea typeface="Open Sans" panose="020B0604020202020204" charset="0"/>
                        <a:cs typeface="+mn-cs"/>
                      </a:endParaRPr>
                    </a:p>
                  </a:txBody>
                  <a:tcPr marL="68580" marR="68580" marT="34290" marB="3429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endParaRPr lang="he-IL" sz="1000" dirty="0">
                        <a:latin typeface="Open Sans" panose="020B0604020202020204" charset="0"/>
                        <a:ea typeface="Open Sans" panose="020B0604020202020204" charset="0"/>
                        <a:cs typeface="+mn-cs"/>
                      </a:endParaRPr>
                    </a:p>
                  </a:txBody>
                  <a:tcPr marL="68580" marR="68580" marT="34290" marB="3429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520">
                <a:tc>
                  <a:txBody>
                    <a:bodyPr/>
                    <a:lstStyle/>
                    <a:p>
                      <a:pPr algn="ctr" rtl="1"/>
                      <a:r>
                        <a:rPr lang="en-US" sz="1000" dirty="0">
                          <a:latin typeface="Open Sans" panose="020B0604020202020204" charset="0"/>
                          <a:ea typeface="Open Sans" panose="020B0604020202020204" charset="0"/>
                          <a:cs typeface="+mn-cs"/>
                        </a:rPr>
                        <a:t>1</a:t>
                      </a:r>
                      <a:endParaRPr lang="he-IL" sz="1000" dirty="0">
                        <a:latin typeface="Open Sans" panose="020B0604020202020204" charset="0"/>
                        <a:ea typeface="Open Sans" panose="020B0604020202020204" charset="0"/>
                        <a:cs typeface="+mn-cs"/>
                      </a:endParaRPr>
                    </a:p>
                  </a:txBody>
                  <a:tcPr marL="68580" marR="68580" marT="34290" marB="3429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dirty="0">
                          <a:latin typeface="Open Sans" panose="020B0604020202020204" charset="0"/>
                          <a:ea typeface="Open Sans" panose="020B0604020202020204" charset="0"/>
                          <a:cs typeface="+mn-cs"/>
                        </a:rPr>
                        <a:t>7</a:t>
                      </a:r>
                      <a:endParaRPr lang="he-IL" sz="1000" dirty="0">
                        <a:latin typeface="Open Sans" panose="020B0604020202020204" charset="0"/>
                        <a:ea typeface="Open Sans" panose="020B0604020202020204" charset="0"/>
                        <a:cs typeface="+mn-cs"/>
                      </a:endParaRPr>
                    </a:p>
                  </a:txBody>
                  <a:tcPr marL="68580" marR="68580" marT="34290" marB="3429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latin typeface="Open Sans" panose="020B0604020202020204" charset="0"/>
                          <a:ea typeface="Open Sans" panose="020B0604020202020204" charset="0"/>
                          <a:cs typeface="+mn-cs"/>
                        </a:rPr>
                        <a:t>Blue</a:t>
                      </a:r>
                      <a:endParaRPr lang="he-IL" sz="1000" b="1" dirty="0">
                        <a:latin typeface="Open Sans" panose="020B0604020202020204" charset="0"/>
                        <a:ea typeface="Open Sans" panose="020B0604020202020204" charset="0"/>
                        <a:cs typeface="+mn-cs"/>
                      </a:endParaRPr>
                    </a:p>
                  </a:txBody>
                  <a:tcPr marL="68580" marR="68580" marT="34290" marB="3429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520">
                <a:tc>
                  <a:txBody>
                    <a:bodyPr/>
                    <a:lstStyle/>
                    <a:p>
                      <a:pPr algn="ctr" rtl="1"/>
                      <a:r>
                        <a:rPr lang="en-US" sz="1000" dirty="0">
                          <a:latin typeface="Open Sans" panose="020B0604020202020204" charset="0"/>
                          <a:ea typeface="Open Sans" panose="020B0604020202020204" charset="0"/>
                          <a:cs typeface="+mn-cs"/>
                        </a:rPr>
                        <a:t>5</a:t>
                      </a:r>
                      <a:endParaRPr lang="he-IL" sz="1000" dirty="0">
                        <a:latin typeface="Open Sans" panose="020B0604020202020204" charset="0"/>
                        <a:ea typeface="Open Sans" panose="020B0604020202020204" charset="0"/>
                        <a:cs typeface="+mn-cs"/>
                      </a:endParaRPr>
                    </a:p>
                  </a:txBody>
                  <a:tcPr marL="68580" marR="68580" marT="34290" marB="3429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dirty="0">
                          <a:latin typeface="Open Sans" panose="020B0604020202020204" charset="0"/>
                          <a:ea typeface="Open Sans" panose="020B0604020202020204" charset="0"/>
                          <a:cs typeface="+mn-cs"/>
                        </a:rPr>
                        <a:t>0</a:t>
                      </a:r>
                      <a:endParaRPr lang="he-IL" sz="1000" dirty="0">
                        <a:latin typeface="Open Sans" panose="020B0604020202020204" charset="0"/>
                        <a:ea typeface="Open Sans" panose="020B0604020202020204" charset="0"/>
                        <a:cs typeface="+mn-cs"/>
                      </a:endParaRPr>
                    </a:p>
                  </a:txBody>
                  <a:tcPr marL="68580" marR="68580" marT="34290" marB="3429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latin typeface="Open Sans" panose="020B0604020202020204" charset="0"/>
                          <a:ea typeface="Open Sans" panose="020B0604020202020204" charset="0"/>
                          <a:cs typeface="+mn-cs"/>
                        </a:rPr>
                        <a:t>Red</a:t>
                      </a:r>
                      <a:endParaRPr lang="he-IL" sz="1000" b="1" dirty="0">
                        <a:latin typeface="Open Sans" panose="020B0604020202020204" charset="0"/>
                        <a:ea typeface="Open Sans" panose="020B0604020202020204" charset="0"/>
                        <a:cs typeface="+mn-cs"/>
                      </a:endParaRPr>
                    </a:p>
                  </a:txBody>
                  <a:tcPr marL="68580" marR="68580" marT="34290" marB="3429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0E2FBE09-B5A1-48CE-8A3C-0A0368F216A4}"/>
              </a:ext>
            </a:extLst>
          </p:cNvPr>
          <p:cNvSpPr txBox="1"/>
          <p:nvPr/>
        </p:nvSpPr>
        <p:spPr>
          <a:xfrm>
            <a:off x="6262912" y="3490932"/>
            <a:ext cx="1234052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050" dirty="0">
                <a:latin typeface="Arial" charset="0"/>
                <a:ea typeface="Arial" charset="0"/>
                <a:cs typeface="Arial" charset="0"/>
              </a:rPr>
              <a:t>Classified As</a:t>
            </a:r>
            <a:endParaRPr lang="he-IL" sz="105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3" name="Left Brace 47">
            <a:extLst>
              <a:ext uri="{FF2B5EF4-FFF2-40B4-BE49-F238E27FC236}">
                <a16:creationId xmlns:a16="http://schemas.microsoft.com/office/drawing/2014/main" id="{7DA165F6-86E1-463B-BF66-E6CFAFE019A5}"/>
              </a:ext>
            </a:extLst>
          </p:cNvPr>
          <p:cNvSpPr/>
          <p:nvPr/>
        </p:nvSpPr>
        <p:spPr>
          <a:xfrm rot="5400000">
            <a:off x="6701975" y="3412938"/>
            <a:ext cx="378042" cy="10126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 sz="1050"/>
          </a:p>
        </p:txBody>
      </p:sp>
      <p:sp>
        <p:nvSpPr>
          <p:cNvPr id="44" name="Left Brace 48">
            <a:extLst>
              <a:ext uri="{FF2B5EF4-FFF2-40B4-BE49-F238E27FC236}">
                <a16:creationId xmlns:a16="http://schemas.microsoft.com/office/drawing/2014/main" id="{D1FD34AA-4777-4F63-A1FE-1EF3425A9AB8}"/>
              </a:ext>
            </a:extLst>
          </p:cNvPr>
          <p:cNvSpPr/>
          <p:nvPr/>
        </p:nvSpPr>
        <p:spPr>
          <a:xfrm>
            <a:off x="5566583" y="4477880"/>
            <a:ext cx="270030" cy="49426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 sz="105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71D4ADE-EC31-41B0-AB34-C3A171D01E00}"/>
              </a:ext>
            </a:extLst>
          </p:cNvPr>
          <p:cNvSpPr txBox="1"/>
          <p:nvPr/>
        </p:nvSpPr>
        <p:spPr>
          <a:xfrm rot="16200000">
            <a:off x="5122548" y="4506254"/>
            <a:ext cx="733022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>
                <a:latin typeface="Arial" charset="0"/>
                <a:ea typeface="Arial" charset="0"/>
                <a:cs typeface="Arial" charset="0"/>
              </a:rPr>
              <a:t>Actual</a:t>
            </a:r>
            <a:endParaRPr lang="he-IL" sz="105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BD3DF8-003B-4042-AB46-961A8505FAF8}"/>
              </a:ext>
            </a:extLst>
          </p:cNvPr>
          <p:cNvSpPr txBox="1"/>
          <p:nvPr/>
        </p:nvSpPr>
        <p:spPr>
          <a:xfrm>
            <a:off x="5944625" y="3024930"/>
            <a:ext cx="173355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latin typeface="Arial" charset="0"/>
                <a:ea typeface="Arial" charset="0"/>
                <a:cs typeface="Arial" charset="0"/>
              </a:rPr>
              <a:t>Confusion Matrix</a:t>
            </a:r>
            <a:endParaRPr lang="he-IL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2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1" grpId="1" animBg="1"/>
      <p:bldP spid="12" grpId="0" animBg="1"/>
      <p:bldP spid="13" grpId="0" animBg="1"/>
      <p:bldP spid="14" grpId="0" animBg="1"/>
      <p:bldP spid="15" grpId="0" animBg="1"/>
      <p:bldP spid="16" grpId="0" animBg="1"/>
      <p:bldP spid="16" grpId="1" animBg="1"/>
      <p:bldP spid="17" grpId="0" animBg="1"/>
      <p:bldP spid="18" grpId="0" animBg="1"/>
      <p:bldP spid="19" grpId="0" animBg="1"/>
      <p:bldP spid="19" grpId="1" animBg="1"/>
      <p:bldP spid="20" grpId="0" animBg="1"/>
      <p:bldP spid="20" grpId="1" animBg="1"/>
      <p:bldP spid="21" grpId="0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9" grpId="0" animBg="1"/>
      <p:bldP spid="30" grpId="0" animBg="1"/>
      <p:bldP spid="31" grpId="0" animBg="1"/>
      <p:bldP spid="31" grpId="1" animBg="1"/>
      <p:bldP spid="32" grpId="0" animBg="1"/>
      <p:bldP spid="33" grpId="0" animBg="1"/>
      <p:bldP spid="34" grpId="0" animBg="1"/>
      <p:bldP spid="35" grpId="0" animBg="1"/>
      <p:bldP spid="35" grpId="1" animBg="1"/>
      <p:bldP spid="36" grpId="0" animBg="1"/>
      <p:bldP spid="37" grpId="0" animBg="1"/>
      <p:bldP spid="38" grpId="0" animBg="1"/>
      <p:bldP spid="39" grpId="0" animBg="1"/>
      <p:bldP spid="39" grpId="1" animBg="1"/>
      <p:bldP spid="40" grpId="0" animBg="1"/>
      <p:bldP spid="42" grpId="0"/>
      <p:bldP spid="43" grpId="0" animBg="1"/>
      <p:bldP spid="44" grpId="0" animBg="1"/>
      <p:bldP spid="45" grpId="0"/>
      <p:bldP spid="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Hold-out splitting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81C67B-8D06-4257-A3E6-02582F965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</a:rPr>
              <a:t>Randomly (or intelligently) split your dataset into mutually exclusive training set and test set (often 2/3 training vs. 1/3 testing)</a:t>
            </a:r>
            <a:endParaRPr lang="en-GB" sz="2400" dirty="0">
              <a:solidFill>
                <a:schemeClr val="bg1">
                  <a:lumMod val="50000"/>
                </a:schemeClr>
              </a:solidFill>
              <a:latin typeface="+mj-lt"/>
              <a:ea typeface="Arial"/>
              <a:cs typeface="Arial"/>
              <a:sym typeface="Open Sans"/>
            </a:endParaRP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Open Sans"/>
              </a:rPr>
              <a:t>Leave the test set out: train a SL model based on the training set only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Open Sans"/>
              </a:rPr>
              <a:t>Use the model to generate predictions / estimations on the independent test set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Open Sans"/>
              </a:rPr>
              <a:t>Compare the predictions / estimations with the actual outcome of these observations and extract the appropriate performance measure 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+mj-lt"/>
              <a:ea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+mj-lt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237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Train, test and validation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81C67B-8D06-4257-A3E6-02582F965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Arial" charset="0"/>
                <a:cs typeface="Arial" charset="0"/>
              </a:rPr>
              <a:t>In realistic scenarios, we typically conduct some experiments: we run several algorithms, with few configurations and select the combination the yields the best result.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Arial" charset="0"/>
                <a:cs typeface="Arial" charset="0"/>
              </a:rPr>
              <a:t>When we have that combination, we examine its performance on an independent test set.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Arial" charset="0"/>
                <a:cs typeface="Arial" charset="0"/>
              </a:rPr>
              <a:t>But, we also need an independent set in order to compare between the different configurations. This set is called validation set. </a:t>
            </a:r>
          </a:p>
        </p:txBody>
      </p:sp>
    </p:spTree>
    <p:extLst>
      <p:ext uri="{BB962C8B-B14F-4D97-AF65-F5344CB8AC3E}">
        <p14:creationId xmlns:p14="http://schemas.microsoft.com/office/powerpoint/2010/main" val="938843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Train, test and validation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81C67B-8D06-4257-A3E6-02582F965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ct val="20000"/>
              </a:spcBef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Open Sans"/>
              </a:rPr>
              <a:t>A possible rule of thumb:</a:t>
            </a:r>
          </a:p>
          <a:p>
            <a:pPr marL="0" indent="0">
              <a:lnSpc>
                <a:spcPct val="150000"/>
              </a:lnSpc>
              <a:spcBef>
                <a:spcPct val="20000"/>
              </a:spcBef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Open Sans"/>
              </a:rPr>
              <a:t>Use 60% of the data for training</a:t>
            </a:r>
          </a:p>
          <a:p>
            <a:pPr marL="0" indent="0">
              <a:lnSpc>
                <a:spcPct val="150000"/>
              </a:lnSpc>
              <a:spcBef>
                <a:spcPct val="20000"/>
              </a:spcBef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Open Sans"/>
              </a:rPr>
              <a:t>20% of the data for validation</a:t>
            </a:r>
          </a:p>
          <a:p>
            <a:pPr marL="0" indent="0">
              <a:lnSpc>
                <a:spcPct val="150000"/>
              </a:lnSpc>
              <a:spcBef>
                <a:spcPct val="20000"/>
              </a:spcBef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Open Sans"/>
              </a:rPr>
              <a:t>20% of the data for testing</a:t>
            </a:r>
          </a:p>
        </p:txBody>
      </p:sp>
    </p:spTree>
    <p:extLst>
      <p:ext uri="{BB962C8B-B14F-4D97-AF65-F5344CB8AC3E}">
        <p14:creationId xmlns:p14="http://schemas.microsoft.com/office/powerpoint/2010/main" val="3040403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81C67B-8D06-4257-A3E6-02582F965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78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+mj-lt"/>
                <a:ea typeface="Arial" charset="0"/>
                <a:cs typeface="Arial" charset="0"/>
                <a:sym typeface="Open Sans"/>
              </a:rPr>
              <a:t>Cross validation is an alternative for leave-out validation.</a:t>
            </a:r>
          </a:p>
          <a:p>
            <a:pPr marL="177800" indent="0">
              <a:lnSpc>
                <a:spcPct val="110000"/>
              </a:lnSpc>
              <a:spcBef>
                <a:spcPts val="0"/>
              </a:spcBef>
              <a:buNone/>
            </a:pPr>
            <a:endParaRPr lang="en-GB" sz="2400" dirty="0">
              <a:solidFill>
                <a:schemeClr val="bg1">
                  <a:lumMod val="50000"/>
                </a:schemeClr>
              </a:solidFill>
              <a:latin typeface="+mj-lt"/>
              <a:ea typeface="Arial" charset="0"/>
              <a:cs typeface="Arial" charset="0"/>
              <a:sym typeface="Open Sans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endParaRPr lang="en-GB" sz="2400" dirty="0">
              <a:solidFill>
                <a:schemeClr val="bg1">
                  <a:lumMod val="50000"/>
                </a:schemeClr>
              </a:solidFill>
              <a:latin typeface="+mj-lt"/>
              <a:ea typeface="Arial"/>
              <a:cs typeface="Arial"/>
              <a:sym typeface="Open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8645818-5561-4A17-9D6E-015A0D0DA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692" y="2760453"/>
            <a:ext cx="7260616" cy="219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19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81C67B-8D06-4257-A3E6-02582F965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7780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Arial" charset="0"/>
                <a:cs typeface="Arial" charset="0"/>
                <a:sym typeface="Open Sans"/>
              </a:rPr>
              <a:t>Cross validation require us to train the model k times (more training time), but it gives us more than just a single performance figure.</a:t>
            </a:r>
          </a:p>
          <a:p>
            <a:pPr marL="17780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Arial" charset="0"/>
                <a:cs typeface="Arial" charset="0"/>
                <a:sym typeface="Open Sans"/>
              </a:rPr>
              <a:t>We tend to use it when the number of input data points is small.</a:t>
            </a:r>
          </a:p>
          <a:p>
            <a:pPr marL="520700" indent="-342900">
              <a:lnSpc>
                <a:spcPct val="150000"/>
              </a:lnSpc>
              <a:spcBef>
                <a:spcPts val="0"/>
              </a:spcBef>
            </a:pPr>
            <a:endParaRPr lang="en-US" sz="2400" b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4573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overall architecture</a:t>
            </a:r>
            <a:endParaRPr lang="en-IL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0A1D7AE7-5AA0-46B4-AF0E-E3C016482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110" y="2106799"/>
            <a:ext cx="8251634" cy="321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179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Train, test and validation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81C67B-8D06-4257-A3E6-02582F965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Many times, random selection of train, test and validation is the best choice. But, not always.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Two important cases to consider: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Time series: The selection of the different sets must be taken by separation points in time.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The observations can be grouped (e.g., by user or by product): we must split according to the grouping factor, and not simply randomly.</a:t>
            </a:r>
          </a:p>
        </p:txBody>
      </p:sp>
    </p:spTree>
    <p:extLst>
      <p:ext uri="{BB962C8B-B14F-4D97-AF65-F5344CB8AC3E}">
        <p14:creationId xmlns:p14="http://schemas.microsoft.com/office/powerpoint/2010/main" val="174419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measures for classification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81C67B-8D06-4257-A3E6-02582F965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The basis for the most common classification performance metrics is a confusion matrix: </a:t>
            </a:r>
          </a:p>
        </p:txBody>
      </p:sp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F8D96537-C1B8-4B22-BFB4-FC84BFF511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119433"/>
              </p:ext>
            </p:extLst>
          </p:nvPr>
        </p:nvGraphicFramePr>
        <p:xfrm>
          <a:off x="3873934" y="3237490"/>
          <a:ext cx="4444132" cy="226911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4761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9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04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7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6035">
                <a:tc rowSpan="2" gridSpan="2"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800" dirty="0"/>
                    </a:p>
                  </a:txBody>
                  <a:tcPr marL="109867" marR="109867" marT="54933" marB="5493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/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Predicted</a:t>
                      </a:r>
                    </a:p>
                  </a:txBody>
                  <a:tcPr marL="109867" marR="109867" marT="54933" marB="5493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035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 b="1" dirty="0"/>
                        <a:t>0</a:t>
                      </a:r>
                    </a:p>
                  </a:txBody>
                  <a:tcPr marL="109867" marR="109867" marT="54933" marB="5493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 b="1" dirty="0"/>
                        <a:t>1</a:t>
                      </a:r>
                    </a:p>
                  </a:txBody>
                  <a:tcPr marL="109867" marR="109867" marT="54933" marB="549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786">
                <a:tc rowSpan="2">
                  <a:txBody>
                    <a:bodyPr/>
                    <a:lstStyle/>
                    <a:p>
                      <a:pPr algn="ctr" rtl="0"/>
                      <a:r>
                        <a:rPr lang="en-US" sz="180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Actual</a:t>
                      </a:r>
                      <a:endParaRPr lang="en-US" sz="1800" dirty="0"/>
                    </a:p>
                  </a:txBody>
                  <a:tcPr marL="109867" marR="109867" marT="54933" marB="54933" vert="vert27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200000"/>
                        </a:lnSpc>
                      </a:pPr>
                      <a:r>
                        <a:rPr lang="en-US" sz="1800" b="1" dirty="0"/>
                        <a:t>0</a:t>
                      </a:r>
                    </a:p>
                  </a:txBody>
                  <a:tcPr marL="109867" marR="109867" marT="54933" marB="549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800" dirty="0"/>
                        <a:t>True Negative (</a:t>
                      </a:r>
                      <a:r>
                        <a:rPr lang="en-US" sz="1800" b="1" dirty="0"/>
                        <a:t>TN</a:t>
                      </a:r>
                      <a:r>
                        <a:rPr lang="en-US" sz="1800" dirty="0"/>
                        <a:t>)               </a:t>
                      </a:r>
                      <a:r>
                        <a:rPr lang="en-US" sz="1800" i="1" u="none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</a:t>
                      </a:r>
                    </a:p>
                  </a:txBody>
                  <a:tcPr marL="109867" marR="109867" marT="54933" marB="5493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800" dirty="0"/>
                        <a:t>False Positive (</a:t>
                      </a:r>
                      <a:r>
                        <a:rPr lang="en-US" sz="1800" b="1" dirty="0"/>
                        <a:t>FP</a:t>
                      </a:r>
                      <a:r>
                        <a:rPr lang="en-US" sz="1800" dirty="0"/>
                        <a:t>)              </a:t>
                      </a:r>
                      <a:r>
                        <a:rPr lang="en-US" sz="1800" i="1" u="none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B</a:t>
                      </a:r>
                      <a:endParaRPr 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marL="109867" marR="109867" marT="54933" marB="549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223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200000"/>
                        </a:lnSpc>
                      </a:pPr>
                      <a:r>
                        <a:rPr lang="en-US" sz="1800" b="1" dirty="0"/>
                        <a:t>1</a:t>
                      </a:r>
                    </a:p>
                  </a:txBody>
                  <a:tcPr marL="109867" marR="109867" marT="54933" marB="549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800" dirty="0"/>
                        <a:t>False Negative (</a:t>
                      </a:r>
                      <a:r>
                        <a:rPr lang="en-US" sz="1800" b="1" dirty="0"/>
                        <a:t>FN</a:t>
                      </a:r>
                      <a:r>
                        <a:rPr lang="en-US" sz="1800" dirty="0"/>
                        <a:t>)</a:t>
                      </a:r>
                      <a:r>
                        <a:rPr lang="en-US" sz="1800" i="1" u="none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            </a:t>
                      </a:r>
                      <a:r>
                        <a:rPr lang="en-US" sz="1800" i="1" u="none" dirty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</a:t>
                      </a:r>
                      <a:endParaRPr lang="en-US" sz="1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09867" marR="109867" marT="54933" marB="5493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800" dirty="0"/>
                        <a:t>True Positive (</a:t>
                      </a:r>
                      <a:r>
                        <a:rPr lang="en-US" sz="1800" b="1" dirty="0"/>
                        <a:t>TP</a:t>
                      </a:r>
                      <a:r>
                        <a:rPr lang="en-US" sz="1800" dirty="0"/>
                        <a:t>)             </a:t>
                      </a:r>
                      <a:r>
                        <a:rPr lang="en-US" sz="1800" i="1" u="none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</a:t>
                      </a:r>
                      <a:endParaRPr 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marL="109867" marR="109867" marT="54933" marB="549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C9A2614-F3F7-4FB8-9650-8F4032D3A89B}"/>
              </a:ext>
            </a:extLst>
          </p:cNvPr>
          <p:cNvSpPr txBox="1"/>
          <p:nvPr/>
        </p:nvSpPr>
        <p:spPr>
          <a:xfrm>
            <a:off x="3873934" y="5764639"/>
            <a:ext cx="44441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If there are more than two classes, we can compute this matrix for each class vs. the others, and then average all matrices</a:t>
            </a:r>
          </a:p>
        </p:txBody>
      </p:sp>
    </p:spTree>
    <p:extLst>
      <p:ext uri="{BB962C8B-B14F-4D97-AF65-F5344CB8AC3E}">
        <p14:creationId xmlns:p14="http://schemas.microsoft.com/office/powerpoint/2010/main" val="21372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accuracy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81C67B-8D06-4257-A3E6-02582F965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27" y="1828800"/>
            <a:ext cx="7127298" cy="435133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ct val="20000"/>
              </a:spcBef>
              <a:buNone/>
            </a:pPr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Open Sans"/>
              </a:rPr>
              <a:t>Classification accuracy is the expected percentage of samples that will be classified correctly by the model.</a:t>
            </a:r>
          </a:p>
          <a:p>
            <a:pPr marL="0" indent="0">
              <a:lnSpc>
                <a:spcPct val="150000"/>
              </a:lnSpc>
              <a:spcBef>
                <a:spcPct val="20000"/>
              </a:spcBef>
              <a:buNone/>
            </a:pPr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Open Sans"/>
              </a:rPr>
              <a:t>Clearly, a 100% accurate model is a perfect predictor.</a:t>
            </a:r>
          </a:p>
          <a:p>
            <a:pPr marL="0" indent="0">
              <a:lnSpc>
                <a:spcPct val="150000"/>
              </a:lnSpc>
              <a:spcBef>
                <a:spcPct val="20000"/>
              </a:spcBef>
              <a:buNone/>
            </a:pPr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Open Sans"/>
              </a:rPr>
              <a:t>But…</a:t>
            </a:r>
          </a:p>
          <a:p>
            <a:pPr marL="0" indent="0">
              <a:lnSpc>
                <a:spcPct val="150000"/>
              </a:lnSpc>
              <a:spcBef>
                <a:spcPct val="20000"/>
              </a:spcBef>
              <a:buNone/>
            </a:pPr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Open Sans"/>
              </a:rPr>
              <a:t>Do not expect to achieve a perfect predictor (if you got one, you are either solving a trivial problem or you did some mistake on the way).   </a:t>
            </a:r>
          </a:p>
        </p:txBody>
      </p:sp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F898B958-77FA-41F7-8672-9A75B44865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435954"/>
              </p:ext>
            </p:extLst>
          </p:nvPr>
        </p:nvGraphicFramePr>
        <p:xfrm>
          <a:off x="8267699" y="3114784"/>
          <a:ext cx="3245427" cy="1779367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3477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87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11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1267">
                <a:tc rowSpan="2" gridSpan="2"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1200" dirty="0"/>
                    </a:p>
                  </a:txBody>
                  <a:tcPr marL="109867" marR="109867" marT="54933" marB="5493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/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Predicted</a:t>
                      </a:r>
                    </a:p>
                  </a:txBody>
                  <a:tcPr marL="109867" marR="109867" marT="54933" marB="5493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67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200" b="1" dirty="0"/>
                        <a:t>0</a:t>
                      </a:r>
                    </a:p>
                  </a:txBody>
                  <a:tcPr marL="109867" marR="109867" marT="54933" marB="5493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200" b="1" dirty="0"/>
                        <a:t>1</a:t>
                      </a:r>
                    </a:p>
                  </a:txBody>
                  <a:tcPr marL="109867" marR="109867" marT="54933" marB="549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6380">
                <a:tc rowSpan="2">
                  <a:txBody>
                    <a:bodyPr/>
                    <a:lstStyle/>
                    <a:p>
                      <a:pPr algn="ctr" rtl="0"/>
                      <a:r>
                        <a:rPr lang="en-US" sz="120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Actual</a:t>
                      </a:r>
                      <a:endParaRPr lang="en-US" sz="1200" dirty="0"/>
                    </a:p>
                  </a:txBody>
                  <a:tcPr marL="109867" marR="109867" marT="54933" marB="54933" vert="vert27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200000"/>
                        </a:lnSpc>
                      </a:pPr>
                      <a:r>
                        <a:rPr lang="en-US" sz="1200" b="1" dirty="0"/>
                        <a:t>0</a:t>
                      </a:r>
                    </a:p>
                  </a:txBody>
                  <a:tcPr marL="109867" marR="109867" marT="54933" marB="549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200" dirty="0"/>
                        <a:t>True Negative (</a:t>
                      </a:r>
                      <a:r>
                        <a:rPr lang="en-US" sz="1200" b="1" dirty="0"/>
                        <a:t>TN</a:t>
                      </a:r>
                      <a:r>
                        <a:rPr lang="en-US" sz="1200" dirty="0"/>
                        <a:t>)               </a:t>
                      </a:r>
                      <a:r>
                        <a:rPr lang="en-US" sz="1200" i="1" u="none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</a:t>
                      </a:r>
                    </a:p>
                  </a:txBody>
                  <a:tcPr marL="109867" marR="109867" marT="54933" marB="5493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200" dirty="0"/>
                        <a:t>False Positive (</a:t>
                      </a:r>
                      <a:r>
                        <a:rPr lang="en-US" sz="1200" b="1" dirty="0"/>
                        <a:t>FP</a:t>
                      </a:r>
                      <a:r>
                        <a:rPr lang="en-US" sz="1200" dirty="0"/>
                        <a:t>)              </a:t>
                      </a:r>
                      <a:r>
                        <a:rPr lang="en-US" sz="1200" i="1" u="none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B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marL="109867" marR="109867" marT="54933" marB="549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045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200000"/>
                        </a:lnSpc>
                      </a:pPr>
                      <a:r>
                        <a:rPr lang="en-US" sz="1200" b="1" dirty="0"/>
                        <a:t>1</a:t>
                      </a:r>
                    </a:p>
                  </a:txBody>
                  <a:tcPr marL="109867" marR="109867" marT="54933" marB="549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200" dirty="0"/>
                        <a:t>False Negative (</a:t>
                      </a:r>
                      <a:r>
                        <a:rPr lang="en-US" sz="1200" b="1" dirty="0"/>
                        <a:t>FN</a:t>
                      </a:r>
                      <a:r>
                        <a:rPr lang="en-US" sz="1200" dirty="0"/>
                        <a:t>)</a:t>
                      </a:r>
                      <a:r>
                        <a:rPr lang="en-US" sz="1200" i="1" u="none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            </a:t>
                      </a:r>
                      <a:r>
                        <a:rPr lang="en-US" sz="1200" i="1" u="none" dirty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</a:t>
                      </a:r>
                      <a:endParaRPr lang="en-US" sz="12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09867" marR="109867" marT="54933" marB="5493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200" dirty="0"/>
                        <a:t>True Positive (</a:t>
                      </a:r>
                      <a:r>
                        <a:rPr lang="en-US" sz="1200" b="1" dirty="0"/>
                        <a:t>TP</a:t>
                      </a:r>
                      <a:r>
                        <a:rPr lang="en-US" sz="1200" dirty="0"/>
                        <a:t>)             </a:t>
                      </a:r>
                      <a:r>
                        <a:rPr lang="en-US" sz="1200" i="1" u="none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</a:t>
                      </a:r>
                      <a:endParaRPr lang="en-US" sz="1200" dirty="0">
                        <a:solidFill>
                          <a:schemeClr val="tx2"/>
                        </a:solidFill>
                      </a:endParaRPr>
                    </a:p>
                  </a:txBody>
                  <a:tcPr marL="109867" marR="109867" marT="54933" marB="549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328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models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81C67B-8D06-4257-A3E6-02582F965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spcBef>
                <a:spcPct val="20000"/>
              </a:spcBef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</a:rPr>
              <a:t>The process of machine learning is empirical: we try different modeling approaches, with different parameters (e.g., K-NN with different values of K), and eventually select the best performing model configuration. </a:t>
            </a:r>
          </a:p>
        </p:txBody>
      </p:sp>
    </p:spTree>
    <p:extLst>
      <p:ext uri="{BB962C8B-B14F-4D97-AF65-F5344CB8AC3E}">
        <p14:creationId xmlns:p14="http://schemas.microsoft.com/office/powerpoint/2010/main" val="2954944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accuracy</a:t>
            </a:r>
            <a:endParaRPr lang="en-IL" dirty="0"/>
          </a:p>
        </p:txBody>
      </p:sp>
      <p:sp>
        <p:nvSpPr>
          <p:cNvPr id="5" name="מציין מיקום תוכן 2">
            <a:extLst>
              <a:ext uri="{FF2B5EF4-FFF2-40B4-BE49-F238E27FC236}">
                <a16:creationId xmlns:a16="http://schemas.microsoft.com/office/drawing/2014/main" id="{822F3EA0-11A9-41B0-AA38-1445677B8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27" y="1828800"/>
            <a:ext cx="10515600" cy="43513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</a:rPr>
              <a:t>Higher accuracy does not necessarily imply better performance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</a:rPr>
              <a:t>Classes may be highly imbalanced</a:t>
            </a:r>
          </a:p>
          <a:p>
            <a:pPr lvl="1">
              <a:lnSpc>
                <a:spcPct val="150000"/>
              </a:lnSpc>
            </a:pP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</a:rPr>
              <a:t>Buying customers are very rare. Non buying customers are common.</a:t>
            </a:r>
          </a:p>
          <a:p>
            <a:pPr lvl="1">
              <a:lnSpc>
                <a:spcPct val="150000"/>
              </a:lnSpc>
            </a:pP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</a:rPr>
              <a:t>What if 99:1 split? Always say “no” --  99% default accuracy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</a:rPr>
              <a:t> Errors have different costs</a:t>
            </a:r>
          </a:p>
          <a:p>
            <a:pPr lvl="1">
              <a:lnSpc>
                <a:spcPct val="150000"/>
              </a:lnSpc>
            </a:pP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</a:rPr>
              <a:t>Cost of eating poisonous mushroom is greater than cost of going hungry</a:t>
            </a:r>
          </a:p>
          <a:p>
            <a:pPr lvl="1">
              <a:lnSpc>
                <a:spcPct val="150000"/>
              </a:lnSpc>
            </a:pP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</a:rPr>
              <a:t>Goals need to be defined by business understanding</a:t>
            </a:r>
            <a:endParaRPr lang="he-IL" altLang="en-US" sz="2000" dirty="0">
              <a:solidFill>
                <a:schemeClr val="bg1">
                  <a:lumMod val="50000"/>
                </a:schemeClr>
              </a:solidFill>
              <a:latin typeface="+mj-lt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4728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Performance measures based on confusion matrix</a:t>
            </a:r>
            <a:endParaRPr lang="en-IL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FFF24458-E331-40B4-AF84-DEE32C95F78F}"/>
                  </a:ext>
                </a:extLst>
              </p:cNvPr>
              <p:cNvSpPr/>
              <p:nvPr/>
            </p:nvSpPr>
            <p:spPr>
              <a:xfrm>
                <a:off x="1171576" y="1904383"/>
                <a:ext cx="5401020" cy="30001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27175" lvl="3" indent="-257175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800" b="1" dirty="0">
                    <a:latin typeface="Arial" charset="0"/>
                    <a:ea typeface="Arial" charset="0"/>
                    <a:cs typeface="Arial" charset="0"/>
                  </a:rPr>
                  <a:t>Error  rate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𝐹𝑁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𝐹𝑃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𝑇𝑁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𝐹𝑃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𝐹𝑁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𝑇𝑃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𝐶</m:t>
                        </m:r>
                        <m:r>
                          <a:rPr lang="en-US" sz="18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+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𝐵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𝑛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527175" lvl="3" indent="-257175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800" b="1" dirty="0">
                    <a:latin typeface="Arial" charset="0"/>
                    <a:ea typeface="Arial" charset="0"/>
                    <a:cs typeface="Arial" charset="0"/>
                  </a:rPr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𝑇𝑁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𝑇𝑃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𝑇𝑁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𝐹𝑃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𝐹𝑁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𝑇𝑃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rgbClr val="7030A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𝐴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𝐷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1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527175" lvl="3" indent="-257175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800" b="1" dirty="0">
                    <a:latin typeface="Arial" charset="0"/>
                    <a:ea typeface="Arial" charset="0"/>
                    <a:cs typeface="Arial" charset="0"/>
                  </a:rPr>
                  <a:t>Recall \ Sensitivity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𝑇𝑃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𝐹𝑁</m:t>
                        </m:r>
                        <m:r>
                          <a:rPr lang="en-US" sz="180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𝑇𝑃</m:t>
                        </m:r>
                      </m:den>
                    </m:f>
                    <m:r>
                      <a:rPr lang="en-US" sz="180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𝐷</m:t>
                        </m:r>
                      </m:num>
                      <m:den>
                        <m:r>
                          <a:rPr lang="en-US" sz="1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𝐶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𝐷</m:t>
                        </m:r>
                      </m:den>
                    </m:f>
                  </m:oMath>
                </a14:m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   </a:t>
                </a:r>
              </a:p>
              <a:p>
                <a:pPr marL="527175" lvl="3" indent="-257175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800" b="1" dirty="0">
                    <a:latin typeface="Arial" charset="0"/>
                    <a:ea typeface="Arial" charset="0"/>
                    <a:cs typeface="Arial" charset="0"/>
                  </a:rPr>
                  <a:t>Specificity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𝑇𝑁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𝑇𝑁</m:t>
                        </m:r>
                        <m:r>
                          <a:rPr lang="en-US" sz="180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𝐹𝑃</m:t>
                        </m:r>
                      </m:den>
                    </m:f>
                    <m:r>
                      <a:rPr lang="en-US" sz="180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𝐴</m:t>
                        </m:r>
                      </m:num>
                      <m:den>
                        <m:r>
                          <a:rPr lang="en-US" sz="1800" i="1">
                            <a:solidFill>
                              <a:schemeClr val="accent4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𝐴</m:t>
                        </m:r>
                        <m:r>
                          <a:rPr lang="en-US" sz="1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+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𝐵</m:t>
                        </m:r>
                      </m:den>
                    </m:f>
                  </m:oMath>
                </a14:m>
                <a:endParaRPr lang="en-US" sz="18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Arial" charset="0"/>
                  <a:cs typeface="Arial" charset="0"/>
                </a:endParaRPr>
              </a:p>
              <a:p>
                <a:pPr marL="527175" lvl="3" indent="-257175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800" b="1" dirty="0">
                    <a:latin typeface="Arial" charset="0"/>
                    <a:ea typeface="Arial" charset="0"/>
                    <a:cs typeface="Arial" charset="0"/>
                  </a:rPr>
                  <a:t>Precision</a:t>
                </a:r>
                <a:r>
                  <a:rPr lang="en-US" sz="1800" dirty="0">
                    <a:latin typeface="Arial" charset="0"/>
                    <a:ea typeface="Arial" charset="0"/>
                    <a:cs typeface="Arial" charset="0"/>
                  </a:rPr>
                  <a:t> = </a:t>
                </a:r>
                <a:r>
                  <a:rPr lang="en-US" sz="1800" b="1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𝑇𝑃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𝐹𝑃</m:t>
                        </m:r>
                        <m:r>
                          <a:rPr lang="en-US" sz="180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𝑇𝑃</m:t>
                        </m:r>
                      </m:den>
                    </m:f>
                    <m:r>
                      <a:rPr lang="en-US" sz="180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𝐷</m:t>
                        </m:r>
                      </m:num>
                      <m:den>
                        <m:r>
                          <a:rPr lang="en-US" sz="1800" i="1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𝐵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𝐷</m:t>
                        </m:r>
                      </m:den>
                    </m:f>
                  </m:oMath>
                </a14:m>
                <a:endParaRPr lang="he-IL" sz="105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FFF24458-E331-40B4-AF84-DEE32C95F7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576" y="1904383"/>
                <a:ext cx="5401020" cy="3000117"/>
              </a:xfrm>
              <a:prstGeom prst="rect">
                <a:avLst/>
              </a:prstGeom>
              <a:blipFill>
                <a:blip r:embed="rId2"/>
                <a:stretch>
                  <a:fillRect b="-20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2">
            <a:extLst>
              <a:ext uri="{FF2B5EF4-FFF2-40B4-BE49-F238E27FC236}">
                <a16:creationId xmlns:a16="http://schemas.microsoft.com/office/drawing/2014/main" id="{3F68062F-DE1E-4E41-9E4B-FA43599BDA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302859"/>
              </p:ext>
            </p:extLst>
          </p:nvPr>
        </p:nvGraphicFramePr>
        <p:xfrm>
          <a:off x="6572596" y="2648552"/>
          <a:ext cx="2990618" cy="1511777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320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8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6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46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2396">
                <a:tc rowSpan="2" gridSpan="2"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800" dirty="0"/>
                    </a:p>
                  </a:txBody>
                  <a:tcPr marL="109867" marR="109867" marT="54933" marB="5493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/>
                      <a:r>
                        <a:rPr lang="en-US" sz="800" dirty="0">
                          <a:solidFill>
                            <a:sysClr val="windowText" lastClr="000000"/>
                          </a:solidFill>
                        </a:rPr>
                        <a:t>Predicted</a:t>
                      </a:r>
                    </a:p>
                  </a:txBody>
                  <a:tcPr marL="109867" marR="109867" marT="54933" marB="5493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396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b="1" dirty="0"/>
                        <a:t>0</a:t>
                      </a:r>
                    </a:p>
                  </a:txBody>
                  <a:tcPr marL="109867" marR="109867" marT="54933" marB="5493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b="1" dirty="0"/>
                        <a:t>1</a:t>
                      </a:r>
                    </a:p>
                  </a:txBody>
                  <a:tcPr marL="109867" marR="109867" marT="54933" marB="549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198">
                <a:tc rowSpan="2">
                  <a:txBody>
                    <a:bodyPr/>
                    <a:lstStyle/>
                    <a:p>
                      <a:pPr algn="ctr" rtl="0"/>
                      <a:r>
                        <a:rPr lang="en-US" sz="80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Actual</a:t>
                      </a:r>
                      <a:endParaRPr lang="en-US" sz="800" dirty="0"/>
                    </a:p>
                  </a:txBody>
                  <a:tcPr marL="109867" marR="109867" marT="54933" marB="54933" vert="vert27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200000"/>
                        </a:lnSpc>
                      </a:pPr>
                      <a:r>
                        <a:rPr lang="en-US" sz="800" b="1" dirty="0"/>
                        <a:t>0</a:t>
                      </a:r>
                    </a:p>
                  </a:txBody>
                  <a:tcPr marL="109867" marR="109867" marT="54933" marB="549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800" dirty="0"/>
                        <a:t>True Negative (</a:t>
                      </a:r>
                      <a:r>
                        <a:rPr lang="en-US" sz="800" b="1" dirty="0"/>
                        <a:t>TN</a:t>
                      </a:r>
                      <a:r>
                        <a:rPr lang="en-US" sz="800" dirty="0"/>
                        <a:t>)               </a:t>
                      </a:r>
                      <a:r>
                        <a:rPr lang="en-US" sz="800" i="1" u="none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</a:t>
                      </a:r>
                    </a:p>
                  </a:txBody>
                  <a:tcPr marL="109867" marR="109867" marT="54933" marB="5493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800" dirty="0"/>
                        <a:t>False Positive (</a:t>
                      </a:r>
                      <a:r>
                        <a:rPr lang="en-US" sz="800" b="1" dirty="0"/>
                        <a:t>FP</a:t>
                      </a:r>
                      <a:r>
                        <a:rPr lang="en-US" sz="800" dirty="0"/>
                        <a:t>)              </a:t>
                      </a:r>
                      <a:r>
                        <a:rPr lang="en-US" sz="800" i="1" u="none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B</a:t>
                      </a: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109867" marR="109867" marT="54933" marB="549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078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200000"/>
                        </a:lnSpc>
                      </a:pPr>
                      <a:r>
                        <a:rPr lang="en-US" sz="800" b="1" dirty="0"/>
                        <a:t>1</a:t>
                      </a:r>
                    </a:p>
                  </a:txBody>
                  <a:tcPr marL="109867" marR="109867" marT="54933" marB="549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800" dirty="0"/>
                        <a:t>False Negative (</a:t>
                      </a:r>
                      <a:r>
                        <a:rPr lang="en-US" sz="800" b="1" dirty="0"/>
                        <a:t>FN</a:t>
                      </a:r>
                      <a:r>
                        <a:rPr lang="en-US" sz="800" dirty="0"/>
                        <a:t>)</a:t>
                      </a:r>
                      <a:r>
                        <a:rPr lang="en-US" sz="800" i="1" u="none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            </a:t>
                      </a:r>
                      <a:r>
                        <a:rPr lang="en-US" sz="800" i="1" u="none" dirty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</a:t>
                      </a:r>
                      <a:endParaRPr lang="en-US" sz="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09867" marR="109867" marT="54933" marB="5493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800" dirty="0"/>
                        <a:t>True Positive (</a:t>
                      </a:r>
                      <a:r>
                        <a:rPr lang="en-US" sz="800" b="1" dirty="0"/>
                        <a:t>TP</a:t>
                      </a:r>
                      <a:r>
                        <a:rPr lang="en-US" sz="800" dirty="0"/>
                        <a:t>)             </a:t>
                      </a:r>
                      <a:r>
                        <a:rPr lang="en-US" sz="800" i="1" u="none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</a:t>
                      </a:r>
                      <a:endParaRPr lang="en-US" sz="800" dirty="0">
                        <a:solidFill>
                          <a:schemeClr val="tx2"/>
                        </a:solidFill>
                      </a:endParaRPr>
                    </a:p>
                  </a:txBody>
                  <a:tcPr marL="109867" marR="109867" marT="54933" marB="549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0769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and precision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81C67B-8D06-4257-A3E6-02582F965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</a:rPr>
              <a:t>In many cases these two measures often show two sides of the coin: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</a:rPr>
              <a:t>Recall: how many of the positive cases your model catch?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</a:rPr>
              <a:t>Precision: given a positive prediction, what are the chances that the outcome is indeed positive?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</a:rPr>
              <a:t>There is an inherent tradeoff between these measures. </a:t>
            </a:r>
          </a:p>
        </p:txBody>
      </p:sp>
    </p:spTree>
    <p:extLst>
      <p:ext uri="{BB962C8B-B14F-4D97-AF65-F5344CB8AC3E}">
        <p14:creationId xmlns:p14="http://schemas.microsoft.com/office/powerpoint/2010/main" val="963394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F1 score</a:t>
            </a:r>
            <a:endParaRPr lang="en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5981C67B-8D06-4257-A3E6-02582F9658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ct val="20000"/>
                  </a:spcBef>
                  <a:buNone/>
                </a:pPr>
                <a:r>
                  <a:rPr lang="en-GB" sz="24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Arial"/>
                    <a:cs typeface="Arial"/>
                    <a:sym typeface="Open Sans"/>
                  </a:rPr>
                  <a:t>F1 score is the harmonic average of recall and precision (a good way to combine the two numbers into a single score):</a:t>
                </a:r>
              </a:p>
              <a:p>
                <a:pPr marL="0" indent="0">
                  <a:lnSpc>
                    <a:spcPct val="100000"/>
                  </a:lnSpc>
                  <a:spcBef>
                    <a:spcPct val="20000"/>
                  </a:spcBef>
                  <a:buNone/>
                </a:pPr>
                <a:endParaRPr lang="en-GB" sz="24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"/>
                  <a:cs typeface="Arial"/>
                  <a:sym typeface="Open Sans"/>
                </a:endParaRPr>
              </a:p>
              <a:p>
                <a:pPr marL="0" indent="0" algn="ctr">
                  <a:lnSpc>
                    <a:spcPct val="110000"/>
                  </a:lnSpc>
                  <a:buNone/>
                </a:pP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Arial"/>
                    <a:cs typeface="Arial"/>
                  </a:rPr>
                  <a:t>F-Measure =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bg1">
                            <a:lumMod val="50000"/>
                          </a:schemeClr>
                        </a:solidFill>
                        <a:latin typeface="+mj-lt"/>
                        <a:ea typeface="Arial"/>
                        <a:cs typeface="Arial"/>
                      </a:rPr>
                      <m:t>2</m:t>
                    </m:r>
                    <m:r>
                      <a:rPr lang="en-US" sz="2400">
                        <a:solidFill>
                          <a:schemeClr val="bg1">
                            <a:lumMod val="50000"/>
                          </a:schemeClr>
                        </a:solidFill>
                        <a:latin typeface="+mj-lt"/>
                        <a:ea typeface="Arial"/>
                        <a:cs typeface="Arial"/>
                      </a:rPr>
                      <m:t>∗</m:t>
                    </m:r>
                    <m:f>
                      <m:fPr>
                        <m:ctrlPr>
                          <a:rPr lang="en-US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+mj-lt"/>
                            <a:ea typeface="Arial"/>
                            <a:cs typeface="Arial"/>
                          </a:rPr>
                        </m:ctrlPr>
                      </m:fPr>
                      <m:num>
                        <m:r>
                          <a:rPr lang="en-US" sz="24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+mj-lt"/>
                            <a:ea typeface="Arial"/>
                            <a:cs typeface="Arial"/>
                          </a:rPr>
                          <m:t>𝑃𝑟𝑒𝑐𝑖𝑠𝑖𝑜𝑛</m:t>
                        </m:r>
                        <m:r>
                          <a:rPr lang="en-US" sz="24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+mj-lt"/>
                            <a:ea typeface="Arial"/>
                            <a:cs typeface="Arial"/>
                          </a:rPr>
                          <m:t>∗</m:t>
                        </m:r>
                        <m:r>
                          <a:rPr lang="en-US" sz="24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+mj-lt"/>
                            <a:ea typeface="Arial"/>
                            <a:cs typeface="Arial"/>
                          </a:rPr>
                          <m:t>𝑅𝑒𝑐𝑎𝑙𝑙</m:t>
                        </m:r>
                      </m:num>
                      <m:den>
                        <m:r>
                          <a:rPr lang="en-US" sz="24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+mj-lt"/>
                            <a:ea typeface="Arial"/>
                            <a:cs typeface="Arial"/>
                          </a:rPr>
                          <m:t>𝑃𝑟𝑒𝑐𝑖𝑠𝑖𝑜𝑛</m:t>
                        </m:r>
                        <m:r>
                          <a:rPr lang="en-US" sz="24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+mj-lt"/>
                            <a:ea typeface="Arial"/>
                            <a:cs typeface="Arial"/>
                          </a:rPr>
                          <m:t>+</m:t>
                        </m:r>
                        <m:r>
                          <a:rPr lang="en-US" sz="24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+mj-lt"/>
                            <a:ea typeface="Arial"/>
                            <a:cs typeface="Arial"/>
                          </a:rPr>
                          <m:t>𝑅𝑒𝑐𝑎𝑙𝑙</m:t>
                        </m:r>
                      </m:den>
                    </m:f>
                  </m:oMath>
                </a14:m>
                <a:endParaRPr lang="en-US" sz="24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"/>
                  <a:cs typeface="Arial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24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"/>
                  <a:cs typeface="Arial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Arial"/>
                    <a:cs typeface="Arial"/>
                  </a:rPr>
                  <a:t>Best value: 1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Arial"/>
                    <a:cs typeface="Arial"/>
                  </a:rPr>
                  <a:t>Worst value: 0</a:t>
                </a:r>
              </a:p>
              <a:p>
                <a:pPr marL="0" indent="0">
                  <a:lnSpc>
                    <a:spcPct val="100000"/>
                  </a:lnSpc>
                  <a:spcBef>
                    <a:spcPct val="20000"/>
                  </a:spcBef>
                  <a:buNone/>
                </a:pPr>
                <a:endParaRPr lang="en-GB" sz="24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"/>
                  <a:cs typeface="Arial"/>
                  <a:sym typeface="Open Sans"/>
                </a:endParaRPr>
              </a:p>
            </p:txBody>
          </p:sp>
        </mc:Choice>
        <mc:Fallback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5981C67B-8D06-4257-A3E6-02582F9658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1120" r="-34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0767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</a:t>
            </a:r>
            <a:endParaRPr lang="en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5981C67B-8D06-4257-A3E6-02582F9658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177800" indent="0">
                  <a:lnSpc>
                    <a:spcPct val="130000"/>
                  </a:lnSpc>
                  <a:spcBef>
                    <a:spcPts val="0"/>
                  </a:spcBef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Arial" charset="0"/>
                    <a:cs typeface="Arial" charset="0"/>
                    <a:sym typeface="Open Sans"/>
                  </a:rPr>
                  <a:t>Any classification algorithm is not only a classifier, but also a probability scoring model, providing P(Y=1)</a:t>
                </a:r>
              </a:p>
              <a:p>
                <a:pPr marL="177800" indent="0">
                  <a:lnSpc>
                    <a:spcPct val="130000"/>
                  </a:lnSpc>
                  <a:spcBef>
                    <a:spcPts val="0"/>
                  </a:spcBef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Arial" charset="0"/>
                    <a:cs typeface="Arial" charset="0"/>
                    <a:sym typeface="Open Sans"/>
                  </a:rPr>
                  <a:t>(Discussion: how can we obtain this probability using K-NN?)</a:t>
                </a:r>
              </a:p>
              <a:p>
                <a:pPr marL="177800" indent="0">
                  <a:lnSpc>
                    <a:spcPct val="130000"/>
                  </a:lnSpc>
                  <a:spcBef>
                    <a:spcPts val="0"/>
                  </a:spcBef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Arial" charset="0"/>
                    <a:cs typeface="Arial" charset="0"/>
                    <a:sym typeface="Open Sans"/>
                  </a:rPr>
                  <a:t>Based on the probability score, we can decide on a discriminant threshold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  <a:sym typeface="Open Sans"/>
                      </a:rPr>
                      <m:t>𝜏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Arial" charset="0"/>
                    <a:cs typeface="Arial" charset="0"/>
                    <a:sym typeface="Open Sans"/>
                  </a:rPr>
                  <a:t>.</a:t>
                </a:r>
              </a:p>
              <a:p>
                <a:pPr>
                  <a:lnSpc>
                    <a:spcPct val="100000"/>
                  </a:lnSpc>
                  <a:spcBef>
                    <a:spcPct val="20000"/>
                  </a:spcBef>
                </a:pPr>
                <a:endParaRPr lang="en-GB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"/>
                  <a:cs typeface="Arial"/>
                  <a:sym typeface="Open Sans"/>
                </a:endParaRPr>
              </a:p>
            </p:txBody>
          </p:sp>
        </mc:Choice>
        <mc:Fallback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5981C67B-8D06-4257-A3E6-02582F9658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r="-162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6627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</a:t>
            </a:r>
            <a:endParaRPr lang="en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5981C67B-8D06-4257-A3E6-02582F9658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177800" indent="0">
                  <a:lnSpc>
                    <a:spcPct val="130000"/>
                  </a:lnSpc>
                  <a:spcBef>
                    <a:spcPts val="0"/>
                  </a:spcBef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Arial" charset="0"/>
                    <a:cs typeface="Arial" charset="0"/>
                    <a:sym typeface="Open Sans"/>
                  </a:rPr>
                  <a:t>An ROC curve graphically shows the TP-Rate vs. the FP-rate of the model, then we change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+mj-lt"/>
                        <a:ea typeface="Cambria Math" panose="02040503050406030204" pitchFamily="18" charset="0"/>
                        <a:cs typeface="Arial" charset="0"/>
                        <a:sym typeface="Open Sans"/>
                      </a:rPr>
                      <m:t>𝜏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Arial" charset="0"/>
                    <a:cs typeface="Arial" charset="0"/>
                    <a:sym typeface="Open Sans"/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Arial"/>
                    <a:cs typeface="Arial"/>
                  </a:rPr>
                  <a:t>False positive rate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+mj-lt"/>
                            <a:ea typeface="Arial"/>
                            <a:cs typeface="Arial"/>
                          </a:rPr>
                        </m:ctrlPr>
                      </m:fPr>
                      <m:num>
                        <m:r>
                          <a:rPr lang="en-US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+mj-lt"/>
                            <a:ea typeface="Arial"/>
                            <a:cs typeface="Arial"/>
                          </a:rPr>
                          <m:t>𝐹𝑃</m:t>
                        </m:r>
                      </m:num>
                      <m:den>
                        <m:r>
                          <a:rPr lang="en-US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+mj-lt"/>
                            <a:ea typeface="Arial"/>
                            <a:cs typeface="Arial"/>
                          </a:rPr>
                          <m:t>𝑇𝑁</m:t>
                        </m:r>
                        <m:r>
                          <a:rPr lang="en-US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+mj-lt"/>
                            <a:ea typeface="Arial"/>
                            <a:cs typeface="Arial"/>
                          </a:rPr>
                          <m:t>+</m:t>
                        </m:r>
                        <m:r>
                          <a:rPr lang="en-US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+mj-lt"/>
                            <a:ea typeface="Arial"/>
                            <a:cs typeface="Arial"/>
                          </a:rPr>
                          <m:t>𝐹𝑃</m:t>
                        </m:r>
                      </m:den>
                    </m:f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"/>
                  <a:cs typeface="Arial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Arial"/>
                    <a:cs typeface="Arial"/>
                  </a:rPr>
                  <a:t>True positive rate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+mj-lt"/>
                            <a:ea typeface="Arial"/>
                            <a:cs typeface="Arial"/>
                          </a:rPr>
                        </m:ctrlPr>
                      </m:fPr>
                      <m:num>
                        <m:r>
                          <a:rPr lang="en-US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+mj-lt"/>
                            <a:ea typeface="Arial"/>
                            <a:cs typeface="Arial"/>
                          </a:rPr>
                          <m:t>𝑇𝑃</m:t>
                        </m:r>
                      </m:num>
                      <m:den>
                        <m:r>
                          <a:rPr lang="en-US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+mj-lt"/>
                            <a:ea typeface="Arial"/>
                            <a:cs typeface="Arial"/>
                          </a:rPr>
                          <m:t>𝐹𝑁</m:t>
                        </m:r>
                        <m:r>
                          <a:rPr lang="en-US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+mj-lt"/>
                            <a:ea typeface="Arial"/>
                            <a:cs typeface="Arial"/>
                          </a:rPr>
                          <m:t>+</m:t>
                        </m:r>
                        <m:r>
                          <a:rPr lang="en-US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+mj-lt"/>
                            <a:ea typeface="Arial"/>
                            <a:cs typeface="Arial"/>
                          </a:rPr>
                          <m:t>𝑇𝑃</m:t>
                        </m:r>
                      </m:den>
                    </m:f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"/>
                  <a:cs typeface="Arial"/>
                </a:endParaRPr>
              </a:p>
            </p:txBody>
          </p:sp>
        </mc:Choice>
        <mc:Fallback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5981C67B-8D06-4257-A3E6-02582F9658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0C6363A9-F387-42E4-BCCF-987A18A6E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022072"/>
              </p:ext>
            </p:extLst>
          </p:nvPr>
        </p:nvGraphicFramePr>
        <p:xfrm>
          <a:off x="7077421" y="3248579"/>
          <a:ext cx="2990618" cy="1511777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320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8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6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46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2396">
                <a:tc rowSpan="2" gridSpan="2"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en-US" sz="800" dirty="0"/>
                    </a:p>
                  </a:txBody>
                  <a:tcPr marL="109867" marR="109867" marT="54933" marB="5493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/>
                      <a:r>
                        <a:rPr lang="en-US" sz="800" dirty="0">
                          <a:solidFill>
                            <a:sysClr val="windowText" lastClr="000000"/>
                          </a:solidFill>
                        </a:rPr>
                        <a:t>Predicted</a:t>
                      </a:r>
                    </a:p>
                  </a:txBody>
                  <a:tcPr marL="109867" marR="109867" marT="54933" marB="5493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396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b="1" dirty="0"/>
                        <a:t>0</a:t>
                      </a:r>
                    </a:p>
                  </a:txBody>
                  <a:tcPr marL="109867" marR="109867" marT="54933" marB="5493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b="1" dirty="0"/>
                        <a:t>1</a:t>
                      </a:r>
                    </a:p>
                  </a:txBody>
                  <a:tcPr marL="109867" marR="109867" marT="54933" marB="549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198">
                <a:tc rowSpan="2">
                  <a:txBody>
                    <a:bodyPr/>
                    <a:lstStyle/>
                    <a:p>
                      <a:pPr algn="ctr" rtl="0"/>
                      <a:r>
                        <a:rPr lang="en-US" sz="80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Actual</a:t>
                      </a:r>
                      <a:endParaRPr lang="en-US" sz="800" dirty="0"/>
                    </a:p>
                  </a:txBody>
                  <a:tcPr marL="109867" marR="109867" marT="54933" marB="54933" vert="vert27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200000"/>
                        </a:lnSpc>
                      </a:pPr>
                      <a:r>
                        <a:rPr lang="en-US" sz="800" b="1" dirty="0"/>
                        <a:t>0</a:t>
                      </a:r>
                    </a:p>
                  </a:txBody>
                  <a:tcPr marL="109867" marR="109867" marT="54933" marB="549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800" dirty="0"/>
                        <a:t>True Negative (</a:t>
                      </a:r>
                      <a:r>
                        <a:rPr lang="en-US" sz="800" b="1" dirty="0"/>
                        <a:t>TN</a:t>
                      </a:r>
                      <a:r>
                        <a:rPr lang="en-US" sz="800" dirty="0"/>
                        <a:t>)               </a:t>
                      </a:r>
                      <a:r>
                        <a:rPr lang="en-US" sz="800" i="1" u="none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</a:t>
                      </a:r>
                    </a:p>
                  </a:txBody>
                  <a:tcPr marL="109867" marR="109867" marT="54933" marB="5493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800" dirty="0"/>
                        <a:t>False Positive (</a:t>
                      </a:r>
                      <a:r>
                        <a:rPr lang="en-US" sz="800" b="1" dirty="0"/>
                        <a:t>FP</a:t>
                      </a:r>
                      <a:r>
                        <a:rPr lang="en-US" sz="800" dirty="0"/>
                        <a:t>)              </a:t>
                      </a:r>
                      <a:r>
                        <a:rPr lang="en-US" sz="800" i="1" u="none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B</a:t>
                      </a: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109867" marR="109867" marT="54933" marB="549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078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200000"/>
                        </a:lnSpc>
                      </a:pPr>
                      <a:r>
                        <a:rPr lang="en-US" sz="800" b="1" dirty="0"/>
                        <a:t>1</a:t>
                      </a:r>
                    </a:p>
                  </a:txBody>
                  <a:tcPr marL="109867" marR="109867" marT="54933" marB="549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800" dirty="0"/>
                        <a:t>False Negative (</a:t>
                      </a:r>
                      <a:r>
                        <a:rPr lang="en-US" sz="800" b="1" dirty="0"/>
                        <a:t>FN</a:t>
                      </a:r>
                      <a:r>
                        <a:rPr lang="en-US" sz="800" dirty="0"/>
                        <a:t>)</a:t>
                      </a:r>
                      <a:r>
                        <a:rPr lang="en-US" sz="800" i="1" u="none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            </a:t>
                      </a:r>
                      <a:r>
                        <a:rPr lang="en-US" sz="800" i="1" u="none" dirty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</a:t>
                      </a:r>
                      <a:endParaRPr lang="en-US" sz="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09867" marR="109867" marT="54933" marB="54933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800" dirty="0"/>
                        <a:t>True Positive (</a:t>
                      </a:r>
                      <a:r>
                        <a:rPr lang="en-US" sz="800" b="1" dirty="0"/>
                        <a:t>TP</a:t>
                      </a:r>
                      <a:r>
                        <a:rPr lang="en-US" sz="800" dirty="0"/>
                        <a:t>)             </a:t>
                      </a:r>
                      <a:r>
                        <a:rPr lang="en-US" sz="800" i="1" u="none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</a:t>
                      </a:r>
                      <a:endParaRPr lang="en-US" sz="800" dirty="0">
                        <a:solidFill>
                          <a:schemeClr val="tx2"/>
                        </a:solidFill>
                      </a:endParaRPr>
                    </a:p>
                  </a:txBody>
                  <a:tcPr marL="109867" marR="109867" marT="54933" marB="549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1613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81C67B-8D06-4257-A3E6-02582F965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7800" indent="0">
              <a:lnSpc>
                <a:spcPct val="130000"/>
              </a:lnSpc>
              <a:spcBef>
                <a:spcPts val="0"/>
              </a:spcBef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  <a:latin typeface="+mj-lt"/>
              <a:ea typeface="Arial"/>
              <a:cs typeface="Arial"/>
            </a:endParaRPr>
          </a:p>
        </p:txBody>
      </p:sp>
      <p:pic>
        <p:nvPicPr>
          <p:cNvPr id="2050" name="Picture 2" descr="Image result for ROC curve">
            <a:extLst>
              <a:ext uri="{FF2B5EF4-FFF2-40B4-BE49-F238E27FC236}">
                <a16:creationId xmlns:a16="http://schemas.microsoft.com/office/drawing/2014/main" id="{7C362C7B-7844-45E4-9ABA-0C9565322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852" y="1931987"/>
            <a:ext cx="4248150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538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AUC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81C67B-8D06-4257-A3E6-02582F965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28" y="1828800"/>
            <a:ext cx="6193848" cy="4351337"/>
          </a:xfrm>
        </p:spPr>
        <p:txBody>
          <a:bodyPr>
            <a:normAutofit/>
          </a:bodyPr>
          <a:lstStyle/>
          <a:p>
            <a:pPr marL="17780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Arial" charset="0"/>
                <a:cs typeface="Arial" charset="0"/>
                <a:sym typeface="Open Sans"/>
              </a:rPr>
              <a:t>AUC = Area Under the Curve</a:t>
            </a:r>
          </a:p>
          <a:p>
            <a:pPr marL="177800" indent="0">
              <a:lnSpc>
                <a:spcPct val="130000"/>
              </a:lnSpc>
              <a:spcBef>
                <a:spcPts val="0"/>
              </a:spcBef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  <a:latin typeface="+mj-lt"/>
              <a:ea typeface="Arial" charset="0"/>
              <a:cs typeface="Arial" charset="0"/>
              <a:sym typeface="Open Sans"/>
            </a:endParaRPr>
          </a:p>
          <a:p>
            <a:pPr marL="17780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Arial" charset="0"/>
                <a:cs typeface="Arial" charset="0"/>
                <a:sym typeface="Open Sans"/>
              </a:rPr>
              <a:t>Worthless model = ROC AUC = 0.5</a:t>
            </a:r>
          </a:p>
          <a:p>
            <a:pPr marL="17780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Arial" charset="0"/>
                <a:cs typeface="Arial" charset="0"/>
                <a:sym typeface="Open Sans"/>
              </a:rPr>
              <a:t>Perfect model = ROC AUC = 1</a:t>
            </a:r>
          </a:p>
          <a:p>
            <a:pPr marL="17780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Arial" charset="0"/>
                <a:cs typeface="Arial" charset="0"/>
                <a:sym typeface="Open Sans"/>
              </a:rPr>
              <a:t>The higher is the ROC AUC, the better are the predictive capabilities of the model. </a:t>
            </a:r>
          </a:p>
          <a:p>
            <a:pPr marL="177800" indent="0">
              <a:lnSpc>
                <a:spcPct val="130000"/>
              </a:lnSpc>
              <a:spcBef>
                <a:spcPts val="0"/>
              </a:spcBef>
              <a:buNone/>
            </a:pPr>
            <a:endParaRPr lang="en-GB" dirty="0">
              <a:solidFill>
                <a:schemeClr val="bg1">
                  <a:lumMod val="50000"/>
                </a:schemeClr>
              </a:solidFill>
              <a:latin typeface="+mj-lt"/>
              <a:ea typeface="Arial" charset="0"/>
              <a:cs typeface="Arial" charset="0"/>
              <a:sym typeface="Open Sans"/>
            </a:endParaRPr>
          </a:p>
          <a:p>
            <a:pPr marL="177800" indent="0">
              <a:lnSpc>
                <a:spcPct val="130000"/>
              </a:lnSpc>
              <a:spcBef>
                <a:spcPts val="0"/>
              </a:spcBef>
              <a:buNone/>
            </a:pPr>
            <a:endParaRPr lang="en-GB" dirty="0">
              <a:solidFill>
                <a:schemeClr val="bg1">
                  <a:lumMod val="50000"/>
                </a:schemeClr>
              </a:solidFill>
              <a:latin typeface="+mj-lt"/>
              <a:ea typeface="Arial"/>
              <a:cs typeface="Arial"/>
              <a:sym typeface="Open Sans"/>
            </a:endParaRPr>
          </a:p>
        </p:txBody>
      </p:sp>
      <p:pic>
        <p:nvPicPr>
          <p:cNvPr id="4" name="Picture 2" descr="Image result for ROC curve">
            <a:extLst>
              <a:ext uri="{FF2B5EF4-FFF2-40B4-BE49-F238E27FC236}">
                <a16:creationId xmlns:a16="http://schemas.microsoft.com/office/drawing/2014/main" id="{52957CAE-CF59-4898-A814-768851699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177" y="2069465"/>
            <a:ext cx="4248150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698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measures for regression</a:t>
            </a:r>
            <a:endParaRPr lang="en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5981C67B-8D06-4257-A3E6-02582F9658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Arial"/>
                    <a:cs typeface="Arial"/>
                  </a:rPr>
                  <a:t>Most regression algorithms are based on minimizing the training error: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  <a:ea typeface="Arial"/>
                          <a:cs typeface="Arial"/>
                        </a:rPr>
                        <m:t>∑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j-lt"/>
                              <a:ea typeface="Arial"/>
                              <a:cs typeface="Arial"/>
                            </a:rPr>
                          </m:ctrlPr>
                        </m:sSupPr>
                        <m:e>
                          <m:r>
                            <a:rPr lang="en-US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j-lt"/>
                              <a:ea typeface="Arial"/>
                              <a:cs typeface="Arial"/>
                            </a:rPr>
                            <m:t>𝜖</m:t>
                          </m:r>
                        </m:e>
                        <m:sup>
                          <m:r>
                            <a:rPr lang="en-US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j-lt"/>
                              <a:ea typeface="Arial"/>
                              <a:cs typeface="Arial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  <a:ea typeface="Arial"/>
                          <a:cs typeface="Arial"/>
                        </a:rPr>
                        <m:t>=∑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j-lt"/>
                              <a:ea typeface="Arial"/>
                              <a:cs typeface="Arial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+mj-lt"/>
                                  <a:ea typeface="Arial"/>
                                  <a:cs typeface="Arial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+mj-lt"/>
                                  <a:ea typeface="Arial"/>
                                  <a:cs typeface="Arial"/>
                                </a:rPr>
                                <m:t>𝑦</m:t>
                              </m:r>
                              <m:r>
                                <a:rPr lang="en-US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+mj-lt"/>
                                  <a:ea typeface="Arial"/>
                                  <a:cs typeface="Arial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+mj-lt"/>
                                      <a:ea typeface="Arial"/>
                                      <a:cs typeface="Arial"/>
                                    </a:rPr>
                                  </m:ctrlPr>
                                </m:accPr>
                                <m:e>
                                  <m:r>
                                    <a:rPr lang="en-US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+mj-lt"/>
                                      <a:ea typeface="Arial"/>
                                      <a:cs typeface="Arial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j-lt"/>
                              <a:ea typeface="Arial"/>
                              <a:cs typeface="Arial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"/>
                  <a:cs typeface="Arial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"/>
                  <a:cs typeface="Arial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Arial"/>
                    <a:cs typeface="Arial"/>
                  </a:rPr>
                  <a:t>In the simpler cases (like in Linear Regression), minimizing SSE has a closed-form solution. More complex cases require numeric optimization (gradient descent methods).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"/>
                  <a:cs typeface="Arial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</a:pPr>
                <a:endParaRPr lang="en-GB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"/>
                  <a:cs typeface="Arial"/>
                  <a:sym typeface="Open Sans"/>
                </a:endParaRPr>
              </a:p>
            </p:txBody>
          </p:sp>
        </mc:Choice>
        <mc:Fallback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5981C67B-8D06-4257-A3E6-02582F9658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840" r="-110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61224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measures for regression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81C67B-8D06-4257-A3E6-02582F965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</a:rPr>
              <a:t>Additional related measures: MAE, MAPE, MAE, Correlation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</a:rPr>
              <a:t>Different performance measures might have different meaning in different cases.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</a:rPr>
              <a:t>Is +- 1$ is a big or a small MAE?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</a:rPr>
              <a:t>Is +- 605 is a big or a small MAPE?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  <a:latin typeface="+mj-lt"/>
              <a:ea typeface="Arial"/>
              <a:cs typeface="Arial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</a:rPr>
              <a:t>In order to fully understand the performance of a model, you need to fully understand the distribution of the error.</a:t>
            </a:r>
          </a:p>
          <a:p>
            <a:pPr>
              <a:lnSpc>
                <a:spcPct val="150000"/>
              </a:lnSpc>
              <a:spcBef>
                <a:spcPct val="20000"/>
              </a:spcBef>
            </a:pPr>
            <a:endParaRPr lang="en-GB" dirty="0">
              <a:solidFill>
                <a:schemeClr val="bg1">
                  <a:lumMod val="50000"/>
                </a:schemeClr>
              </a:solidFill>
              <a:latin typeface="+mj-lt"/>
              <a:ea typeface="Arial"/>
              <a:cs typeface="Arial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000967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models</a:t>
            </a:r>
            <a:endParaRPr lang="en-IL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16DA20EF-2A51-44A0-B1F4-CC036E065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970" y="1401271"/>
            <a:ext cx="5040059" cy="509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0996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performance measures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81C67B-8D06-4257-A3E6-02582F965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</a:rPr>
              <a:t>When we used performance measure that was calculated on independent test set, we assume that the distribution over our dataset reflects the distribution over the entire population. Also called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</a:rPr>
              <a:t>Offline testing.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</a:rPr>
              <a:t>In some cases this is clearly not the case. </a:t>
            </a:r>
          </a:p>
          <a:p>
            <a:pPr marL="0" indent="0">
              <a:lnSpc>
                <a:spcPct val="110000"/>
              </a:lnSpc>
              <a:buNone/>
            </a:pPr>
            <a:endParaRPr lang="en-US" u="sng" dirty="0">
              <a:solidFill>
                <a:schemeClr val="bg1">
                  <a:lumMod val="50000"/>
                </a:schemeClr>
              </a:solidFill>
              <a:latin typeface="+mj-lt"/>
              <a:ea typeface="Arial"/>
              <a:cs typeface="Arial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u="sng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</a:rPr>
              <a:t>Example: Risk Scoring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</a:rPr>
              <a:t>Input Dataset: List of loans, some of which are defaults.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</a:rPr>
              <a:t>The distribution of the input dataset depends on the risk scoring policy, currently held by the company.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</a:rPr>
              <a:t>Therefor, it is often the case that you must run online testing in order to know the real performance of your model.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</a:rPr>
              <a:t>Also called Online or A\B testing.</a:t>
            </a:r>
            <a:endParaRPr lang="en-GB" b="1" dirty="0">
              <a:solidFill>
                <a:schemeClr val="bg1">
                  <a:lumMod val="50000"/>
                </a:schemeClr>
              </a:solidFill>
              <a:latin typeface="+mj-lt"/>
              <a:ea typeface="Open Sans" panose="020B0604020202020204" charset="0"/>
              <a:cs typeface="Open Sans" panose="020B0604020202020204" charset="0"/>
              <a:sym typeface="Open Sans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endParaRPr lang="en-GB" dirty="0">
              <a:solidFill>
                <a:schemeClr val="bg1">
                  <a:lumMod val="50000"/>
                </a:schemeClr>
              </a:solidFill>
              <a:latin typeface="+mj-lt"/>
              <a:ea typeface="Arial"/>
              <a:cs typeface="Arial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2501349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6179207-2EE7-4F04-AA4C-93E41AA2C1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Evaluating supervised learning models</a:t>
            </a:r>
            <a:endParaRPr lang="en-IL" sz="4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29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models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81C67B-8D06-4257-A3E6-02582F965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spcBef>
                <a:spcPct val="20000"/>
              </a:spcBef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</a:rPr>
              <a:t>We must pre-define the morel evaluation criteria before we start examining models, and then measure the models according to the criteria.</a:t>
            </a:r>
          </a:p>
        </p:txBody>
      </p:sp>
    </p:spTree>
    <p:extLst>
      <p:ext uri="{BB962C8B-B14F-4D97-AF65-F5344CB8AC3E}">
        <p14:creationId xmlns:p14="http://schemas.microsoft.com/office/powerpoint/2010/main" val="2033757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model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81C67B-8D06-4257-A3E6-02582F965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780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Open Sans"/>
              </a:rPr>
              <a:t>A model that provides the desired prediction:</a:t>
            </a:r>
          </a:p>
          <a:p>
            <a:pPr marL="17780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Open Sans"/>
              </a:rPr>
              <a:t>In </a:t>
            </a:r>
            <a:r>
              <a:rPr lang="en-GB" b="1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Open Sans"/>
              </a:rPr>
              <a:t>classification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Open Sans"/>
              </a:rPr>
              <a:t>:</a:t>
            </a:r>
          </a:p>
          <a:p>
            <a:pPr marL="520700" indent="-342900">
              <a:lnSpc>
                <a:spcPct val="130000"/>
              </a:lnSpc>
              <a:spcBef>
                <a:spcPts val="0"/>
              </a:spcBef>
            </a:pPr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Open Sans"/>
              </a:rPr>
              <a:t>The model is accurate</a:t>
            </a:r>
          </a:p>
          <a:p>
            <a:pPr marL="520700" indent="-342900">
              <a:lnSpc>
                <a:spcPct val="130000"/>
              </a:lnSpc>
              <a:spcBef>
                <a:spcPts val="0"/>
              </a:spcBef>
            </a:pPr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Open Sans"/>
              </a:rPr>
              <a:t>Sensitivity to the costs of errors: FP vs. FN</a:t>
            </a:r>
          </a:p>
          <a:p>
            <a:pPr marL="520700" indent="-342900">
              <a:lnSpc>
                <a:spcPct val="130000"/>
              </a:lnSpc>
              <a:spcBef>
                <a:spcPts val="0"/>
              </a:spcBef>
            </a:pPr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Open Sans"/>
              </a:rPr>
              <a:t>Sometimes classification models are only used for scoring (the probability of Y = 1) – in these cases, accuracy may be totally irrelevant. </a:t>
            </a:r>
          </a:p>
          <a:p>
            <a:pPr marL="977900" lvl="1" indent="-342900">
              <a:lnSpc>
                <a:spcPct val="130000"/>
              </a:lnSpc>
              <a:spcBef>
                <a:spcPts val="0"/>
              </a:spcBef>
            </a:pP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Open Sans"/>
              </a:rPr>
              <a:t>Example: what is the probability of experiencing a rare deterioration in a patient’s medical condition?</a:t>
            </a:r>
          </a:p>
        </p:txBody>
      </p:sp>
    </p:spTree>
    <p:extLst>
      <p:ext uri="{BB962C8B-B14F-4D97-AF65-F5344CB8AC3E}">
        <p14:creationId xmlns:p14="http://schemas.microsoft.com/office/powerpoint/2010/main" val="2023601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model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81C67B-8D06-4257-A3E6-02582F965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780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Open Sans"/>
              </a:rPr>
              <a:t>A model that provides the desired prediction:</a:t>
            </a:r>
          </a:p>
          <a:p>
            <a:pPr marL="17780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Open Sans"/>
              </a:rPr>
              <a:t>In </a:t>
            </a:r>
            <a:r>
              <a:rPr lang="en-GB" b="1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Open Sans"/>
              </a:rPr>
              <a:t>regression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Open Sans"/>
              </a:rPr>
              <a:t>: </a:t>
            </a:r>
          </a:p>
          <a:p>
            <a:pPr marL="520700" indent="-342900">
              <a:lnSpc>
                <a:spcPct val="130000"/>
              </a:lnSpc>
              <a:spcBef>
                <a:spcPts val="0"/>
              </a:spcBef>
            </a:pPr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Open Sans"/>
              </a:rPr>
              <a:t>In most cases: the prediction is as similar as possible to the actual value (what is similar?)</a:t>
            </a:r>
          </a:p>
          <a:p>
            <a:pPr marL="520700" indent="-342900">
              <a:lnSpc>
                <a:spcPct val="130000"/>
              </a:lnSpc>
              <a:spcBef>
                <a:spcPts val="0"/>
              </a:spcBef>
            </a:pPr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Open Sans"/>
              </a:rPr>
              <a:t>Maybe: there is a high correlation between predictions and actual values</a:t>
            </a:r>
          </a:p>
          <a:p>
            <a:pPr marL="520700" indent="-342900">
              <a:lnSpc>
                <a:spcPct val="130000"/>
              </a:lnSpc>
              <a:spcBef>
                <a:spcPts val="0"/>
              </a:spcBef>
            </a:pPr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Open Sans"/>
              </a:rPr>
              <a:t>Sometimes: Provide a conservative prediction (required an estimation of the entire distribution)</a:t>
            </a:r>
          </a:p>
        </p:txBody>
      </p:sp>
    </p:spTree>
    <p:extLst>
      <p:ext uri="{BB962C8B-B14F-4D97-AF65-F5344CB8AC3E}">
        <p14:creationId xmlns:p14="http://schemas.microsoft.com/office/powerpoint/2010/main" val="801229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model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81C67B-8D06-4257-A3E6-02582F965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780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Open Sans"/>
              </a:rPr>
              <a:t>Additional “soft” metrics:</a:t>
            </a:r>
          </a:p>
          <a:p>
            <a:pPr marL="520700" indent="-342900">
              <a:lnSpc>
                <a:spcPct val="130000"/>
              </a:lnSpc>
              <a:spcBef>
                <a:spcPts val="0"/>
              </a:spcBef>
            </a:pPr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Open Sans"/>
              </a:rPr>
              <a:t>Reasonable training time (bear in mind maintenance)</a:t>
            </a:r>
          </a:p>
          <a:p>
            <a:pPr marL="520700" indent="-342900">
              <a:lnSpc>
                <a:spcPct val="130000"/>
              </a:lnSpc>
              <a:spcBef>
                <a:spcPts val="0"/>
              </a:spcBef>
            </a:pPr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Open Sans"/>
              </a:rPr>
              <a:t>Flexible to tunings and adaptations</a:t>
            </a:r>
          </a:p>
          <a:p>
            <a:pPr marL="520700" indent="-342900">
              <a:lnSpc>
                <a:spcPct val="130000"/>
              </a:lnSpc>
              <a:spcBef>
                <a:spcPts val="0"/>
              </a:spcBef>
            </a:pPr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Open Sans"/>
              </a:rPr>
              <a:t>Quick performance on new samples</a:t>
            </a:r>
          </a:p>
          <a:p>
            <a:pPr marL="520700" indent="-342900">
              <a:lnSpc>
                <a:spcPct val="130000"/>
              </a:lnSpc>
              <a:spcBef>
                <a:spcPts val="0"/>
              </a:spcBef>
            </a:pPr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Open Sans"/>
              </a:rPr>
              <a:t>Stability over time</a:t>
            </a:r>
          </a:p>
          <a:p>
            <a:pPr marL="520700" indent="-342900">
              <a:lnSpc>
                <a:spcPct val="130000"/>
              </a:lnSpc>
              <a:spcBef>
                <a:spcPts val="0"/>
              </a:spcBef>
            </a:pPr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Open Sans"/>
              </a:rPr>
              <a:t>Easy for implementation</a:t>
            </a:r>
          </a:p>
          <a:p>
            <a:pPr marL="520700" indent="-342900">
              <a:lnSpc>
                <a:spcPct val="130000"/>
              </a:lnSpc>
              <a:spcBef>
                <a:spcPts val="0"/>
              </a:spcBef>
            </a:pPr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Open Sans"/>
              </a:rPr>
              <a:t>Comprehensible</a:t>
            </a:r>
          </a:p>
          <a:p>
            <a:pPr marL="520700" indent="-342900">
              <a:lnSpc>
                <a:spcPct val="130000"/>
              </a:lnSpc>
              <a:spcBef>
                <a:spcPts val="0"/>
              </a:spcBef>
            </a:pPr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Open Sans"/>
              </a:rPr>
              <a:t>More</a:t>
            </a:r>
            <a:r>
              <a:rPr lang="mr-IN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Open Sans"/>
              </a:rPr>
              <a:t>…</a:t>
            </a:r>
            <a:endParaRPr lang="en-GB" sz="2400" dirty="0">
              <a:solidFill>
                <a:schemeClr val="bg1">
                  <a:lumMod val="50000"/>
                </a:schemeClr>
              </a:solidFill>
              <a:latin typeface="+mj-lt"/>
              <a:ea typeface="Arial"/>
              <a:cs typeface="Arial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111607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model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81C67B-8D06-4257-A3E6-02582F965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780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Open Sans"/>
              </a:rPr>
              <a:t>But most importantly, is:</a:t>
            </a:r>
          </a:p>
          <a:p>
            <a:pPr marL="17780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GB" b="1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Open Sans"/>
              </a:rPr>
              <a:t>Generalization. It generalize to new observations.</a:t>
            </a:r>
          </a:p>
          <a:p>
            <a:pPr marL="177800" indent="0">
              <a:lnSpc>
                <a:spcPct val="130000"/>
              </a:lnSpc>
              <a:spcBef>
                <a:spcPts val="0"/>
              </a:spcBef>
              <a:buNone/>
            </a:pPr>
            <a:endParaRPr lang="en-GB" b="1" dirty="0">
              <a:solidFill>
                <a:schemeClr val="bg1">
                  <a:lumMod val="50000"/>
                </a:schemeClr>
              </a:solidFill>
              <a:latin typeface="+mj-lt"/>
              <a:ea typeface="Arial"/>
              <a:cs typeface="Arial"/>
              <a:sym typeface="Open Sans"/>
            </a:endParaRPr>
          </a:p>
          <a:p>
            <a:pPr marL="17780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Open Sans"/>
              </a:rPr>
              <a:t>Remember</a:t>
            </a:r>
            <a:r>
              <a:rPr lang="mr-IN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Open Sans"/>
              </a:rPr>
              <a:t>…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Open Sans"/>
              </a:rPr>
              <a:t> If we can memorize the “answer” to any question we might encounter with, we don’t need machine learning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Open Sans"/>
              </a:rPr>
              <a:t> </a:t>
            </a:r>
          </a:p>
          <a:p>
            <a:pPr marL="520700" lvl="1" indent="0">
              <a:lnSpc>
                <a:spcPct val="130000"/>
              </a:lnSpc>
              <a:spcBef>
                <a:spcPts val="0"/>
              </a:spcBef>
              <a:buNone/>
            </a:pPr>
            <a:endParaRPr lang="en-GB" sz="2000" dirty="0">
              <a:solidFill>
                <a:schemeClr val="bg1">
                  <a:lumMod val="50000"/>
                </a:schemeClr>
              </a:solidFill>
              <a:latin typeface="+mj-lt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425605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9A7A4B-AC39-4FD7-B004-B0A27A55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generalized performance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81C67B-8D06-4257-A3E6-02582F965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780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Open Sans"/>
              </a:rPr>
              <a:t>Testing should always be done on independent data:</a:t>
            </a:r>
          </a:p>
          <a:p>
            <a:pPr marL="463550" indent="-285750">
              <a:lnSpc>
                <a:spcPct val="130000"/>
              </a:lnSpc>
              <a:spcBef>
                <a:spcPts val="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Open Sans"/>
              </a:rPr>
              <a:t>Use an independent hold-out set (train - test \ train </a:t>
            </a:r>
            <a:r>
              <a:rPr lang="mr-IN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Open Sans"/>
              </a:rPr>
              <a:t>–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Open Sans"/>
              </a:rPr>
              <a:t> validation - test)</a:t>
            </a:r>
          </a:p>
          <a:p>
            <a:pPr marL="463550" indent="-285750">
              <a:lnSpc>
                <a:spcPct val="130000"/>
              </a:lnSpc>
              <a:spcBef>
                <a:spcPts val="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Open Sans"/>
              </a:rPr>
              <a:t>Use cross validation</a:t>
            </a:r>
            <a:endParaRPr lang="en-GB" dirty="0">
              <a:solidFill>
                <a:schemeClr val="bg1">
                  <a:lumMod val="50000"/>
                </a:schemeClr>
              </a:solidFill>
              <a:latin typeface="+mj-lt"/>
              <a:ea typeface="Arial"/>
              <a:cs typeface="Arial"/>
              <a:sym typeface="Open Sans"/>
            </a:endParaRPr>
          </a:p>
          <a:p>
            <a:pPr marL="177800" indent="0">
              <a:lnSpc>
                <a:spcPct val="130000"/>
              </a:lnSpc>
              <a:spcBef>
                <a:spcPts val="0"/>
              </a:spcBef>
              <a:buNone/>
            </a:pPr>
            <a:endParaRPr lang="en-GB" dirty="0">
              <a:solidFill>
                <a:schemeClr val="bg1">
                  <a:lumMod val="50000"/>
                </a:schemeClr>
              </a:solidFill>
              <a:latin typeface="+mj-lt"/>
              <a:ea typeface="Arial"/>
              <a:cs typeface="Arial"/>
              <a:sym typeface="Open Sans"/>
            </a:endParaRPr>
          </a:p>
          <a:p>
            <a:pPr marL="17780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+mj-lt"/>
                <a:ea typeface="Arial"/>
                <a:cs typeface="Arial"/>
                <a:sym typeface="Open Sans"/>
              </a:rPr>
              <a:t>Do not test your model using the same observations that were used to train the model</a:t>
            </a:r>
          </a:p>
          <a:p>
            <a:pPr marL="457200" indent="-457200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</a:pPr>
            <a:endParaRPr lang="en-GB" dirty="0">
              <a:solidFill>
                <a:schemeClr val="bg1">
                  <a:lumMod val="50000"/>
                </a:schemeClr>
              </a:solidFill>
              <a:latin typeface="+mj-lt"/>
              <a:ea typeface="Arial"/>
              <a:cs typeface="Arial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713866667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TM02900720[[fn=אינטגרל]]</Template>
  <TotalTime>19475</TotalTime>
  <Words>1464</Words>
  <Application>Microsoft Office PowerPoint</Application>
  <PresentationFormat>מסך רחב</PresentationFormat>
  <Paragraphs>186</Paragraphs>
  <Slides>31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2</vt:i4>
      </vt:variant>
      <vt:variant>
        <vt:lpstr>כותרות שקופיות</vt:lpstr>
      </vt:variant>
      <vt:variant>
        <vt:i4>31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Open Sans</vt:lpstr>
      <vt:lpstr>Wingdings 2</vt:lpstr>
      <vt:lpstr>HDOfficeLightV0</vt:lpstr>
      <vt:lpstr>1_HDOfficeLightV0</vt:lpstr>
      <vt:lpstr>Evaluating supervised learning models</vt:lpstr>
      <vt:lpstr>Evaluation of models</vt:lpstr>
      <vt:lpstr>Evaluation of models</vt:lpstr>
      <vt:lpstr>Evaluation of models</vt:lpstr>
      <vt:lpstr>What makes a good model</vt:lpstr>
      <vt:lpstr>What makes a good model</vt:lpstr>
      <vt:lpstr>What makes a good model</vt:lpstr>
      <vt:lpstr>What makes a good model</vt:lpstr>
      <vt:lpstr>Measuring generalized performance</vt:lpstr>
      <vt:lpstr>Independent test set – an example</vt:lpstr>
      <vt:lpstr>Hold-out splitting</vt:lpstr>
      <vt:lpstr>Train, test and validation</vt:lpstr>
      <vt:lpstr>Train, test and validation</vt:lpstr>
      <vt:lpstr>Cross validation</vt:lpstr>
      <vt:lpstr>Cross validation</vt:lpstr>
      <vt:lpstr>Typical overall architecture</vt:lpstr>
      <vt:lpstr>Train, test and validation</vt:lpstr>
      <vt:lpstr>Performance measures for classification</vt:lpstr>
      <vt:lpstr>Classification accuracy</vt:lpstr>
      <vt:lpstr>Classification accuracy</vt:lpstr>
      <vt:lpstr>Performance measures based on confusion matrix</vt:lpstr>
      <vt:lpstr>Recall and precision</vt:lpstr>
      <vt:lpstr>F1 score</vt:lpstr>
      <vt:lpstr>ROC curve</vt:lpstr>
      <vt:lpstr>ROC curve</vt:lpstr>
      <vt:lpstr>ROC curve</vt:lpstr>
      <vt:lpstr>ROC AUC</vt:lpstr>
      <vt:lpstr>Performance measures for regression</vt:lpstr>
      <vt:lpstr>Performance measures for regression</vt:lpstr>
      <vt:lpstr>Online performance measures</vt:lpstr>
      <vt:lpstr>Evaluating supervised learning models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Shahar Cohen</dc:creator>
  <cp:lastModifiedBy>Shahar Cohen</cp:lastModifiedBy>
  <cp:revision>128</cp:revision>
  <dcterms:created xsi:type="dcterms:W3CDTF">2018-12-03T09:27:57Z</dcterms:created>
  <dcterms:modified xsi:type="dcterms:W3CDTF">2019-02-03T15:20:03Z</dcterms:modified>
</cp:coreProperties>
</file>